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4" r:id="rId30"/>
    <p:sldId id="285" r:id="rId31"/>
    <p:sldId id="286" r:id="rId32"/>
    <p:sldId id="287"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38" roundtripDataSignature="AMtx7mi7e1xDXWPZrAnEHRnFQ944tl9Wk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F46B0-4B2D-80DB-7A98-E3B9B360574D}" v="27" dt="2023-11-23T17:42:16.046"/>
    <p1510:client id="{116FFC59-1F17-C99D-9B09-C02152CA3F1C}" v="4" dt="2023-11-23T16:36:29.018"/>
    <p1510:client id="{15B67B2A-E51C-362B-BBC0-F8FD6437227F}" v="3" dt="2023-11-23T14:51:45.303"/>
    <p1510:client id="{271FF71C-41E3-A190-37E1-7149151E109D}" v="1" dt="2023-11-23T19:18:38.415"/>
    <p1510:client id="{282851BC-91B8-4EEA-3BD1-957E50632A0B}" v="3" dt="2023-11-23T20:31:17.941"/>
    <p1510:client id="{2EA99A38-4E0F-D6AC-5F1A-3BCCC31A7EFB}" v="1" dt="2023-11-23T17:30:07.940"/>
    <p1510:client id="{4234E3D4-3C8D-C99D-B997-22906DD5D06E}" v="3" dt="2023-11-23T13:52:24.572"/>
    <p1510:client id="{4A4B7158-E943-DEC9-DED1-2254A2D68459}" v="2" dt="2023-11-23T13:48:10.726"/>
    <p1510:client id="{4ADA27E8-8F1C-4164-A7FF-53331C13221D}" v="87" dt="2023-11-23T13:53:38.407"/>
    <p1510:client id="{4DB72E44-180C-B6E2-B216-278C5DFFE534}" v="4" dt="2023-11-23T15:36:14.564"/>
    <p1510:client id="{4F2C66C9-B9FA-FA40-A736-A02E8B2015C8}" v="10" dt="2023-11-24T02:50:11.474"/>
    <p1510:client id="{5B012D12-DDA8-F54D-C168-07F5FF34E1C7}" v="1" dt="2023-11-23T21:40:42.539"/>
    <p1510:client id="{5DC70EDB-A9BE-59DF-B2F1-91C7BDD9FBEF}" v="5" dt="2023-11-23T14:22:40.025"/>
    <p1510:client id="{64A3A9AF-5794-71A2-0F2C-564195130BE5}" v="2" dt="2023-11-23T17:18:31.758"/>
    <p1510:client id="{6884D3C8-D645-A619-2E72-5844D2E59FB8}" v="2" dt="2023-11-23T18:38:32.407"/>
    <p1510:client id="{6AA01800-B512-43F4-E238-2A0FD86E3B80}" v="4" dt="2023-11-23T19:33:03.373"/>
    <p1510:client id="{7020871A-7C2B-5EDC-5DF9-81713D45A482}" v="1" dt="2023-11-23T16:54:22.830"/>
    <p1510:client id="{79F8CF5B-238C-983B-4448-BD33BD9CA435}" v="3" dt="2023-11-23T19:38:04.262"/>
    <p1510:client id="{8145B9CE-8C07-16D8-CEBA-BD5B56B9C9B7}" v="2" dt="2023-11-23T13:29:46.146"/>
    <p1510:client id="{826152B8-5C73-BC98-F86B-C7320E94C101}" v="3" dt="2023-11-23T18:13:18.712"/>
    <p1510:client id="{87A75C6E-8F5D-FA07-D152-4C64C945CD42}" v="2" dt="2023-11-23T06:25:38.286"/>
    <p1510:client id="{8EE509B9-14EE-ABA0-7D1A-5702F1291CEC}" v="1" dt="2023-11-23T07:56:30.239"/>
    <p1510:client id="{AD976ED0-125E-7945-4719-5CCC3E306D20}" v="9" dt="2023-11-23T12:55:53.168"/>
    <p1510:client id="{ADB3DE04-0002-6078-5E8E-C311FEB5A6C4}" v="3" dt="2023-11-23T20:39:10.870"/>
    <p1510:client id="{AF828B92-DE03-50C3-18EC-42FB2C5D01B2}" v="73" dt="2023-11-23T13:47:46.754"/>
    <p1510:client id="{AF88D427-54EA-587B-CEFD-B8F5BDAE8CAA}" v="7" dt="2023-11-27T19:42:57.407"/>
    <p1510:client id="{B3C54AA1-55C7-542F-8796-E94D70CECB21}" v="5" dt="2023-11-23T13:44:35.487"/>
    <p1510:client id="{B53988D4-97C9-EDDE-0783-7540ADC88EF0}" v="17" dt="2023-11-23T16:25:39.029"/>
    <p1510:client id="{B5C06105-60BF-2A4B-9B5E-49B89674EF47}" v="1" dt="2023-11-22T13:54:44.594"/>
    <p1510:client id="{BA088374-E68A-E713-B2ED-182F3D3A1A73}" v="5" dt="2023-11-23T17:51:35.671"/>
    <p1510:client id="{C2DB43C1-E225-C1D6-4027-812820F3DA52}" v="4" dt="2023-11-23T13:02:46.775"/>
    <p1510:client id="{C74B0BA0-A739-2B12-6D86-4EAD3265FD06}" v="2" dt="2023-11-23T11:35:44.909"/>
    <p1510:client id="{CB67F2FA-83DB-BEFD-F120-6CDBF61CF1B6}" v="4" dt="2023-11-23T12:57:49.328"/>
    <p1510:client id="{CE3AE657-C9D2-49B3-1AAD-56022F30669B}" v="1" dt="2023-11-23T14:32:54.836"/>
    <p1510:client id="{CFCF9648-7DF2-828C-FCA2-9AA1330E9BB2}" v="1" dt="2023-11-23T17:15:25.017"/>
    <p1510:client id="{D77E7B88-B434-4021-CA80-2BB55F95E37B}" v="1" dt="2023-11-23T15:38:53.156"/>
    <p1510:client id="{E09071BE-4396-4B56-966D-1ABF6EBF9C93}" v="9" dt="2023-11-23T06:26:25.448"/>
    <p1510:client id="{F1986F51-AD46-EC57-8267-ADEC21DC8071}" v="2" dt="2023-11-23T21:17:54.998"/>
    <p1510:client id="{F1CF9AA3-47E3-FBF2-4646-FB66D2415D88}" v="1" dt="2023-11-23T14:07:04.026"/>
    <p1510:client id="{F34CFBF4-6C0C-9151-BBD1-1ED814FE4025}" v="2" dt="2023-11-23T17:04:17.658"/>
  </p1510:revLst>
</p1510:revInfo>
</file>

<file path=ppt/tableStyles.xml><?xml version="1.0" encoding="utf-8"?>
<a:tblStyleLst xmlns:a="http://schemas.openxmlformats.org/drawingml/2006/main" def="{E3B76FBB-6147-4190-BAD4-E463B2D54611}">
  <a:tblStyle styleId="{E3B76FBB-6147-4190-BAD4-E463B2D54611}"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21:12:06.110"/>
    </inkml:context>
    <inkml:brush xml:id="br0">
      <inkml:brushProperty name="width" value="0.6" units="cm"/>
      <inkml:brushProperty name="height" value="0.6" units="cm"/>
      <inkml:brushProperty name="color" value="#AE198D"/>
      <inkml:brushProperty name="inkEffects" value="galaxy"/>
      <inkml:brushProperty name="anchorX" value="0"/>
      <inkml:brushProperty name="anchorY" value="0"/>
      <inkml:brushProperty name="scaleFactor" value="0.5"/>
    </inkml:brush>
    <inkml:brush xml:id="br1">
      <inkml:brushProperty name="width" value="0.6" units="cm"/>
      <inkml:brushProperty name="height" value="0.6" units="cm"/>
      <inkml:brushProperty name="color" value="#AE198D"/>
      <inkml:brushProperty name="inkEffects" value="galaxy"/>
      <inkml:brushProperty name="anchorX" value="-24176.10547"/>
      <inkml:brushProperty name="anchorY" value="-5835.50342"/>
      <inkml:brushProperty name="scaleFactor" value="0.5"/>
    </inkml:brush>
    <inkml:brush xml:id="br2">
      <inkml:brushProperty name="width" value="0.6" units="cm"/>
      <inkml:brushProperty name="height" value="0.6" units="cm"/>
      <inkml:brushProperty name="color" value="#AE198D"/>
      <inkml:brushProperty name="inkEffects" value="galaxy"/>
      <inkml:brushProperty name="anchorX" value="-45707.42578"/>
      <inkml:brushProperty name="anchorY" value="-8886.50781"/>
      <inkml:brushProperty name="scaleFactor" value="0.5"/>
    </inkml:brush>
  </inkml:definitions>
  <inkml:trace contextRef="#ctx0" brushRef="#br0">123 463 8294,'-8'-66'-246,"-3"7"0,3 13 0,6 21 0,10 11 175,9 24 0,5 7 0,-5 9 0</inkml:trace>
  <inkml:trace contextRef="#ctx0" brushRef="#br1" timeOffset="283">88 288 7840,'-13'-72'-492,"-5"8"0,5 16 90,-11 7 461,13 12-247,3 4 1,12 17-146,7 8 333,1 8 0,6 17 0,-11 2 0</inkml:trace>
  <inkml:trace contextRef="#ctx0" brushRef="#br2" timeOffset="483">71 166 7890,'-10'-55'-246,"2"13"0,24 17 0,3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Matlab code for LIF vs IF</a:t>
            </a:r>
            <a:endParaRPr/>
          </a:p>
          <a:p>
            <a:pPr marL="0" lvl="0" indent="0" algn="l" rtl="0">
              <a:spcBef>
                <a:spcPts val="0"/>
              </a:spcBef>
              <a:spcAft>
                <a:spcPts val="0"/>
              </a:spcAft>
              <a:buNone/>
            </a:pPr>
            <a:r>
              <a:rPr lang="en-US"/>
              <a:t>https://drive.google.com/open?id=1bnUSYe6sMHQYNPw3Cg4kCZnkwsiv22nB</a:t>
            </a:r>
            <a:endParaRPr/>
          </a:p>
        </p:txBody>
      </p:sp>
      <p:sp>
        <p:nvSpPr>
          <p:cNvPr id="264" name="Google Shape;26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Code: neuron_code_h2p5</a:t>
            </a:r>
            <a:endParaRPr/>
          </a:p>
        </p:txBody>
      </p:sp>
      <p:sp>
        <p:nvSpPr>
          <p:cNvPr id="288" name="Google Shape;28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is the paper link</a:t>
            </a:r>
            <a:endParaRPr/>
          </a:p>
          <a:p>
            <a:pPr marL="0" lvl="0" indent="0" algn="l" rtl="0">
              <a:spcBef>
                <a:spcPts val="0"/>
              </a:spcBef>
              <a:spcAft>
                <a:spcPts val="0"/>
              </a:spcAft>
              <a:buNone/>
            </a:pPr>
            <a:r>
              <a:rPr lang="en-US"/>
              <a:t>https://drive.google.com/open?id=0B6Vw29Er5yFHMUJiU29ybmlIRzBjSWxBekxuQ1BJSXdSeXJr</a:t>
            </a:r>
            <a:endParaRPr/>
          </a:p>
        </p:txBody>
      </p:sp>
      <p:sp>
        <p:nvSpPr>
          <p:cNvPr id="438" name="Google Shape;43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Flat in the beginning</a:t>
            </a:r>
            <a:endParaRPr/>
          </a:p>
          <a:p>
            <a:pPr marL="0" lvl="0" indent="0" algn="l" rtl="0">
              <a:spcBef>
                <a:spcPts val="0"/>
              </a:spcBef>
              <a:spcAft>
                <a:spcPts val="0"/>
              </a:spcAft>
              <a:buNone/>
            </a:pPr>
            <a:r>
              <a:rPr lang="en-US"/>
              <a:t>Increases as the post spike moves early; As it saturates the increase is high</a:t>
            </a:r>
            <a:endParaRPr/>
          </a:p>
        </p:txBody>
      </p:sp>
      <p:sp>
        <p:nvSpPr>
          <p:cNvPr id="462" name="Google Shape;462;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Clearly the black line progresses in discrete jumps. This means – the post-spike stayed for some time here;  Why? Possibly because of synfire- for a short movement ahead – it would lose a lot of spikes. </a:t>
            </a:r>
            <a:endParaRPr/>
          </a:p>
        </p:txBody>
      </p:sp>
      <p:sp>
        <p:nvSpPr>
          <p:cNvPr id="748" name="Google Shape;74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b="0" i="0">
                <a:solidFill>
                  <a:schemeClr val="dk1"/>
                </a:solidFill>
                <a:latin typeface="Calibri"/>
                <a:ea typeface="Calibri"/>
                <a:cs typeface="Calibri"/>
                <a:sym typeface="Calibri"/>
              </a:rPr>
              <a:t>http://dx.doi.org/10.1038/381610a0 </a:t>
            </a:r>
            <a:endParaRPr/>
          </a:p>
          <a:p>
            <a:pPr marL="0" lvl="0" indent="0" algn="l" rtl="0">
              <a:spcBef>
                <a:spcPts val="0"/>
              </a:spcBef>
              <a:spcAft>
                <a:spcPts val="0"/>
              </a:spcAft>
              <a:buNone/>
            </a:pPr>
            <a:endParaRPr sz="2400" b="0" i="0">
              <a:solidFill>
                <a:schemeClr val="dk1"/>
              </a:solidFill>
              <a:latin typeface="Calibri"/>
              <a:ea typeface="Calibri"/>
              <a:cs typeface="Calibri"/>
              <a:sym typeface="Calibri"/>
            </a:endParaRPr>
          </a:p>
          <a:p>
            <a:pPr marL="0" lvl="0" indent="0" algn="l" rtl="0">
              <a:spcBef>
                <a:spcPts val="0"/>
              </a:spcBef>
              <a:spcAft>
                <a:spcPts val="0"/>
              </a:spcAft>
              <a:buNone/>
            </a:pPr>
            <a:r>
              <a:rPr lang="en-US" sz="2400" b="0" i="0">
                <a:solidFill>
                  <a:schemeClr val="dk1"/>
                </a:solidFill>
                <a:latin typeface="Calibri"/>
                <a:ea typeface="Calibri"/>
                <a:cs typeface="Calibri"/>
                <a:sym typeface="Calibri"/>
              </a:rPr>
              <a:t>Cortical population coding could in principle rely on either the mean rate of neuronal action potentials, or the relative timing of action potentials, or both. When a single sensory stimulus drives many neurons to fire at elevated rates, the spikes of these neurons become tightly synchronized, which could be involved in 'binding' together individual firing-rate feature representations into a unified object percept. Here we demonstrate that the relative timing of cortical action potentials can signal stimulus features themselves, a function even more basic than feature grouping. Populations of neurons in the primary auditory cortex can coordinate the relative timing of their action potentials such that spikes occur closer together in time during continuous stimuli. In this way cortical neurons can signal stimuli even when their firing rates do not change. Population coding based on relative spike timing can systemically signal stimulus features, it is topographically mapped, and it follows the stimulus time course even where mean firing rate does not.</a:t>
            </a:r>
            <a:endParaRPr sz="2400"/>
          </a:p>
          <a:p>
            <a:pPr marL="0" lvl="0" indent="0" algn="l" rtl="0">
              <a:spcBef>
                <a:spcPts val="0"/>
              </a:spcBef>
              <a:spcAft>
                <a:spcPts val="0"/>
              </a:spcAft>
              <a:buNone/>
            </a:pPr>
            <a:endParaRPr/>
          </a:p>
        </p:txBody>
      </p:sp>
      <p:sp>
        <p:nvSpPr>
          <p:cNvPr id="162" name="Google Shape;16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https://www.nature.com/articles/381520a0.pdf</a:t>
            </a:r>
            <a:endParaRPr/>
          </a:p>
          <a:p>
            <a:pPr marL="0" lvl="0" indent="0" algn="l" rtl="0">
              <a:spcBef>
                <a:spcPts val="0"/>
              </a:spcBef>
              <a:spcAft>
                <a:spcPts val="0"/>
              </a:spcAft>
              <a:buNone/>
            </a:pPr>
            <a:r>
              <a:rPr lang="en-US"/>
              <a:t>7 males 8 females 1-2 second interval between images. Animals in natural settings vs. non-animals (house, lake, mountain); Release button upon detection; accuracy vs. time trade-off is observed; response is 400ms;</a:t>
            </a:r>
            <a:endParaRPr/>
          </a:p>
          <a:p>
            <a:pPr marL="0" lvl="0" indent="0" algn="l" rtl="0">
              <a:spcBef>
                <a:spcPts val="0"/>
              </a:spcBef>
              <a:spcAft>
                <a:spcPts val="0"/>
              </a:spcAft>
              <a:buNone/>
            </a:pPr>
            <a:endParaRPr/>
          </a:p>
          <a:p>
            <a:pPr marL="0" lvl="0" indent="0" algn="l" rtl="0">
              <a:spcBef>
                <a:spcPts val="0"/>
              </a:spcBef>
              <a:spcAft>
                <a:spcPts val="0"/>
              </a:spcAft>
              <a:buNone/>
            </a:pPr>
            <a:r>
              <a:rPr lang="en-US"/>
              <a:t>7 electrodes in frontal region to detect earliest differential response; All electrodes and 15 person data is averaged; </a:t>
            </a:r>
            <a:endParaRPr/>
          </a:p>
          <a:p>
            <a:pPr marL="0" lvl="0" indent="0" algn="l" rtl="0">
              <a:spcBef>
                <a:spcPts val="0"/>
              </a:spcBef>
              <a:spcAft>
                <a:spcPts val="0"/>
              </a:spcAft>
              <a:buNone/>
            </a:pPr>
            <a:r>
              <a:rPr lang="en-US"/>
              <a:t>163 </a:t>
            </a:r>
            <a:r>
              <a:rPr lang="en-US" err="1"/>
              <a:t>ms</a:t>
            </a:r>
            <a:r>
              <a:rPr lang="en-US"/>
              <a:t> is the earliest onset of difference. Fast and slow responders test are same speed by electrode measurements.</a:t>
            </a:r>
            <a:endParaRPr/>
          </a:p>
        </p:txBody>
      </p:sp>
      <p:sp>
        <p:nvSpPr>
          <p:cNvPr id="184" name="Google Shape;18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3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3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625"/>
          </a:xfrm>
          <a:prstGeom prst="rect">
            <a:avLst/>
          </a:prstGeom>
          <a:noFill/>
          <a:ln>
            <a:noFill/>
          </a:ln>
        </p:spPr>
      </p:sp>
      <p:sp>
        <p:nvSpPr>
          <p:cNvPr id="68" name="Google Shape;68;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udayan@ee.iitb.ac.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arxiv.org/ftp/arxiv/papers/1612/1612.02233.pdf"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oi.org/10.1109/IJCNN.2015.7280646" TargetMode="External"/><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oi.org/10.1109/IJCNN.2015.7280646" TargetMode="External"/><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PID_controlle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rive.google.com/open?id=0B6Vw29Er5yFHMUJiU29ybmlIRzBjSWxBekxuQ1BJSXdSeXJr" TargetMode="External"/><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1.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900"/>
              <a:t>EE746 Neuromorphic Engineering</a:t>
            </a:r>
            <a:br>
              <a:rPr lang="en-US" sz="4900"/>
            </a:br>
            <a:r>
              <a:rPr lang="en-US"/>
              <a:t>Lecture 4a: </a:t>
            </a:r>
            <a:br>
              <a:rPr lang="en-US"/>
            </a:br>
            <a:r>
              <a:rPr lang="en-US"/>
              <a:t>Network of Neurons</a:t>
            </a:r>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Udayan Ganguly</a:t>
            </a:r>
            <a:endParaRPr/>
          </a:p>
          <a:p>
            <a:pPr marL="0" indent="0"/>
            <a:r>
              <a:rPr lang="en-US" u="sng">
                <a:solidFill>
                  <a:schemeClr val="hlink"/>
                </a:solidFill>
                <a:hlinkClick r:id="rId3">
                  <a:extLst>
                    <a:ext uri="{A12FA001-AC4F-418D-AE19-62706E023703}">
                      <ahyp:hlinkClr xmlns:ahyp="http://schemas.microsoft.com/office/drawing/2018/hyperlinkcolor" val="tx"/>
                    </a:ext>
                  </a:extLst>
                </a:hlinkClick>
              </a:rPr>
              <a:t>udayan@ee.iitb.ac.in</a:t>
            </a:r>
            <a:r>
              <a:rPr lang="en-US"/>
              <a:t> </a:t>
            </a:r>
          </a:p>
          <a:p>
            <a:pPr marL="0" lvl="0" indent="0" algn="ctr" rtl="0">
              <a:lnSpc>
                <a:spcPct val="90000"/>
              </a:lnSpc>
              <a:spcBef>
                <a:spcPts val="1000"/>
              </a:spcBef>
              <a:spcAft>
                <a:spcPts val="0"/>
              </a:spcAft>
              <a:buClr>
                <a:schemeClr val="dk1"/>
              </a:buClr>
              <a:buSzPts val="2400"/>
              <a:buNone/>
            </a:pPr>
            <a:r>
              <a:rPr lang="en-US"/>
              <a:t>Oct, 26, 2023</a:t>
            </a:r>
            <a:endParaRPr/>
          </a:p>
        </p:txBody>
      </p:sp>
      <p:sp>
        <p:nvSpPr>
          <p:cNvPr id="90" name="Google Shape;90;p1"/>
          <p:cNvSpPr txBox="1"/>
          <p:nvPr/>
        </p:nvSpPr>
        <p:spPr>
          <a:xfrm>
            <a:off x="2640876" y="4775109"/>
            <a:ext cx="7341325" cy="2862322"/>
          </a:xfrm>
          <a:prstGeom prst="rect">
            <a:avLst/>
          </a:prstGeom>
          <a:noFill/>
          <a:ln>
            <a:noFill/>
          </a:ln>
        </p:spPr>
        <p:txBody>
          <a:bodyPr spcFirstLastPara="1" wrap="square" lIns="91425" tIns="45700" rIns="91425" bIns="45700" anchor="t" anchorCtr="0">
            <a:spAutoFit/>
          </a:bodyPr>
          <a:lstStyle/>
          <a:p>
            <a:r>
              <a:rPr lang="en-US" sz="1800">
                <a:solidFill>
                  <a:schemeClr val="dk1"/>
                </a:solidFill>
                <a:latin typeface="Calibri"/>
                <a:ea typeface="Calibri"/>
                <a:cs typeface="Calibri"/>
                <a:sym typeface="Calibri"/>
              </a:rPr>
              <a:t>Computational Neuroscience book Ch 4 Neurons in a Network</a:t>
            </a:r>
            <a:endParaRPr lang="en-US">
              <a:solidFill>
                <a:schemeClr val="dk1"/>
              </a:solidFill>
            </a:endParaRPr>
          </a:p>
          <a:p>
            <a:pPr lvl="0"/>
            <a:r>
              <a:rPr lang="en-US" sz="1800">
                <a:solidFill>
                  <a:schemeClr val="dk1"/>
                </a:solidFill>
                <a:latin typeface="Calibri"/>
                <a:ea typeface="Calibri"/>
                <a:cs typeface="Calibri"/>
                <a:sym typeface="Calibri"/>
              </a:rPr>
              <a:t>You can also read h</a:t>
            </a:r>
            <a:r>
              <a:rPr lang="en-US" sz="1800" u="sng">
                <a:solidFill>
                  <a:schemeClr val="dk1"/>
                </a:solidFill>
                <a:latin typeface="Calibri"/>
                <a:ea typeface="Calibri"/>
                <a:cs typeface="Calibri"/>
                <a:sym typeface="Calibri"/>
              </a:rPr>
              <a:t>ttps://neuronaldymics.epfl.ch/online/Pt3.html </a:t>
            </a:r>
            <a:r>
              <a:rPr lang="en-US" sz="1800">
                <a:solidFill>
                  <a:schemeClr val="dk1"/>
                </a:solidFill>
                <a:latin typeface="Calibri"/>
                <a:ea typeface="Calibri"/>
                <a:cs typeface="Calibri"/>
                <a:sym typeface="Calibri"/>
              </a:rPr>
              <a:t>Chapter on population models</a:t>
            </a:r>
            <a:endParaRPr lang="en-US">
              <a:solidFill>
                <a:schemeClr val="dk1"/>
              </a:solidFill>
            </a:endParaRPr>
          </a:p>
          <a:p>
            <a:r>
              <a:rPr lang="en-US" sz="1800">
                <a:solidFill>
                  <a:schemeClr val="dk1"/>
                </a:solidFill>
                <a:latin typeface="Calibri"/>
                <a:ea typeface="Calibri"/>
                <a:cs typeface="Calibri"/>
                <a:sym typeface="Calibri"/>
              </a:rPr>
              <a:t>Also review the papers in case –studies; </a:t>
            </a:r>
            <a:r>
              <a:rPr lang="en-US" sz="1800" u="sng">
                <a:solidFill>
                  <a:schemeClr val="dk1"/>
                </a:solidFill>
                <a:latin typeface="Calibri"/>
                <a:ea typeface="Calibri"/>
                <a:cs typeface="Calibri"/>
                <a:sym typeface="Calibri"/>
              </a:rPr>
              <a:t>https://doi.org/10.1162/089976605342939</a:t>
            </a:r>
            <a:r>
              <a:rPr lang="en-US" sz="1800">
                <a:solidFill>
                  <a:schemeClr val="dk1"/>
                </a:solidFill>
                <a:latin typeface="Calibri"/>
                <a:ea typeface="Calibri"/>
                <a:cs typeface="Calibri"/>
                <a:sym typeface="Calibri"/>
              </a:rPr>
              <a:t> </a:t>
            </a:r>
            <a:endParaRPr lang="en-US">
              <a:solidFill>
                <a:schemeClr val="dk1"/>
              </a:solidFill>
            </a:endParaRPr>
          </a:p>
          <a:p>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https://arxiv.org/ftp/arxiv/papers/1612/1612.02233.pdf</a:t>
            </a:r>
            <a:r>
              <a:rPr lang="en-US" sz="1800">
                <a:solidFill>
                  <a:schemeClr val="dk1"/>
                </a:solidFill>
                <a:latin typeface="Calibri"/>
                <a:ea typeface="Calibri"/>
                <a:cs typeface="Calibri"/>
                <a:sym typeface="Calibri"/>
              </a:rPr>
              <a:t>  </a:t>
            </a:r>
            <a:endParaRPr lang="en-US">
              <a:solidFill>
                <a:schemeClr val="dk1"/>
              </a:solidFill>
              <a:ea typeface="Calibri"/>
              <a:sym typeface="Calibri"/>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rPr>
              <a:t>https://doi.org/10.1109/IJCNN.2015.72806467</a:t>
            </a:r>
            <a:r>
              <a:rPr lang="en-US" sz="1800">
                <a:solidFill>
                  <a:schemeClr val="dk1"/>
                </a:solidFill>
                <a:latin typeface="Calibri"/>
                <a:ea typeface="Calibri"/>
                <a:cs typeface="Calibri"/>
                <a:sym typeface="Calibri"/>
              </a:rPr>
              <a:t>  </a:t>
            </a:r>
            <a:endParaRPr lang="en-US">
              <a:solidFill>
                <a:schemeClr val="dk1"/>
              </a:solidFill>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838200" y="32913"/>
            <a:ext cx="10515600" cy="6183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a:t>One possibility of resolution: Rate vs temporal</a:t>
            </a:r>
            <a:endParaRPr/>
          </a:p>
        </p:txBody>
      </p:sp>
      <p:sp>
        <p:nvSpPr>
          <p:cNvPr id="212" name="Google Shape;212;p10"/>
          <p:cNvSpPr txBox="1">
            <a:spLocks noGrp="1"/>
          </p:cNvSpPr>
          <p:nvPr>
            <p:ph type="body" idx="1"/>
          </p:nvPr>
        </p:nvSpPr>
        <p:spPr>
          <a:xfrm>
            <a:off x="2152650" y="862149"/>
            <a:ext cx="3886200" cy="2168434"/>
          </a:xfrm>
          <a:prstGeom prst="rect">
            <a:avLst/>
          </a:prstGeom>
          <a:noFill/>
          <a:ln>
            <a:noFill/>
          </a:ln>
        </p:spPr>
        <p:txBody>
          <a:bodyPr spcFirstLastPara="1" wrap="square" lIns="91425" tIns="45700" rIns="91425" bIns="45700" anchor="t" anchorCtr="0">
            <a:normAutofit/>
          </a:bodyPr>
          <a:lstStyle/>
          <a:p>
            <a:pPr marL="0" indent="0">
              <a:spcBef>
                <a:spcPts val="0"/>
              </a:spcBef>
              <a:buSzPts val="2800"/>
              <a:buNone/>
            </a:pPr>
            <a:r>
              <a:rPr lang="en-US"/>
              <a:t>Rate code: </a:t>
            </a:r>
          </a:p>
          <a:p>
            <a:pPr marL="228600" indent="-228600">
              <a:buSzPts val="2800"/>
            </a:pPr>
            <a:r>
              <a:rPr lang="en-US"/>
              <a:t>Strong unreliability </a:t>
            </a:r>
          </a:p>
          <a:p>
            <a:pPr marL="228600" lvl="0" indent="-228600" algn="l" rtl="0">
              <a:lnSpc>
                <a:spcPct val="90000"/>
              </a:lnSpc>
              <a:spcBef>
                <a:spcPts val="1000"/>
              </a:spcBef>
              <a:spcAft>
                <a:spcPts val="0"/>
              </a:spcAft>
              <a:buClr>
                <a:schemeClr val="dk1"/>
              </a:buClr>
              <a:buSzPts val="2800"/>
              <a:buChar char="•"/>
            </a:pPr>
            <a:r>
              <a:rPr lang="en-US"/>
              <a:t>Takes long time to estimate rate</a:t>
            </a:r>
            <a:endParaRPr/>
          </a:p>
        </p:txBody>
      </p:sp>
      <p:sp>
        <p:nvSpPr>
          <p:cNvPr id="213" name="Google Shape;213;p10"/>
          <p:cNvSpPr txBox="1">
            <a:spLocks noGrp="1"/>
          </p:cNvSpPr>
          <p:nvPr>
            <p:ph type="body" idx="2"/>
          </p:nvPr>
        </p:nvSpPr>
        <p:spPr>
          <a:xfrm>
            <a:off x="6356170" y="861367"/>
            <a:ext cx="3886200" cy="216843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Temporal code</a:t>
            </a:r>
            <a:endParaRPr/>
          </a:p>
          <a:p>
            <a:pPr marL="228600" lvl="0" indent="-228600" algn="l" rtl="0">
              <a:lnSpc>
                <a:spcPct val="90000"/>
              </a:lnSpc>
              <a:spcBef>
                <a:spcPts val="1000"/>
              </a:spcBef>
              <a:spcAft>
                <a:spcPts val="0"/>
              </a:spcAft>
              <a:buClr>
                <a:schemeClr val="dk1"/>
              </a:buClr>
              <a:buSzPts val="2800"/>
              <a:buChar char="•"/>
            </a:pPr>
            <a:r>
              <a:rPr lang="en-US"/>
              <a:t>Noisy &amp; reliable</a:t>
            </a:r>
            <a:endParaRPr/>
          </a:p>
          <a:p>
            <a:pPr marL="228600" lvl="0" indent="-228600" algn="l" rtl="0">
              <a:lnSpc>
                <a:spcPct val="90000"/>
              </a:lnSpc>
              <a:spcBef>
                <a:spcPts val="1000"/>
              </a:spcBef>
              <a:spcAft>
                <a:spcPts val="0"/>
              </a:spcAft>
              <a:buClr>
                <a:schemeClr val="dk1"/>
              </a:buClr>
              <a:buSzPts val="2800"/>
              <a:buChar char="•"/>
            </a:pPr>
            <a:r>
              <a:rPr lang="en-US"/>
              <a:t>Fast – consistent with experiments</a:t>
            </a:r>
            <a:endParaRPr/>
          </a:p>
        </p:txBody>
      </p:sp>
      <p:sp>
        <p:nvSpPr>
          <p:cNvPr id="214" name="Google Shape;21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215" name="Google Shape;21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216" name="Google Shape;21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17" name="Google Shape;217;p10"/>
          <p:cNvSpPr txBox="1"/>
          <p:nvPr/>
        </p:nvSpPr>
        <p:spPr>
          <a:xfrm>
            <a:off x="1538901" y="3244735"/>
            <a:ext cx="4284617" cy="3046988"/>
          </a:xfrm>
          <a:prstGeom prst="rect">
            <a:avLst/>
          </a:prstGeom>
          <a:blipFill rotWithShape="1">
            <a:blip r:embed="rId3">
              <a:alphaModFix/>
            </a:blip>
            <a:stretch>
              <a:fillRect l="-2133" t="-1599" r="-1420" b="-35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218" name="Google Shape;218;p10"/>
          <p:cNvCxnSpPr/>
          <p:nvPr/>
        </p:nvCxnSpPr>
        <p:spPr>
          <a:xfrm>
            <a:off x="7097484" y="3508365"/>
            <a:ext cx="0" cy="140530"/>
          </a:xfrm>
          <a:prstGeom prst="straightConnector1">
            <a:avLst/>
          </a:prstGeom>
          <a:noFill/>
          <a:ln w="57150" cap="flat" cmpd="sng">
            <a:solidFill>
              <a:schemeClr val="dk1"/>
            </a:solidFill>
            <a:prstDash val="solid"/>
            <a:miter lim="800000"/>
            <a:headEnd type="none" w="sm" len="sm"/>
            <a:tailEnd type="none" w="sm" len="sm"/>
          </a:ln>
        </p:spPr>
      </p:cxnSp>
      <p:cxnSp>
        <p:nvCxnSpPr>
          <p:cNvPr id="219" name="Google Shape;219;p10"/>
          <p:cNvCxnSpPr/>
          <p:nvPr/>
        </p:nvCxnSpPr>
        <p:spPr>
          <a:xfrm>
            <a:off x="7855132" y="3504009"/>
            <a:ext cx="0" cy="140530"/>
          </a:xfrm>
          <a:prstGeom prst="straightConnector1">
            <a:avLst/>
          </a:prstGeom>
          <a:noFill/>
          <a:ln w="57150" cap="flat" cmpd="sng">
            <a:solidFill>
              <a:schemeClr val="dk1"/>
            </a:solidFill>
            <a:prstDash val="solid"/>
            <a:miter lim="800000"/>
            <a:headEnd type="none" w="sm" len="sm"/>
            <a:tailEnd type="none" w="sm" len="sm"/>
          </a:ln>
        </p:spPr>
      </p:cxnSp>
      <p:cxnSp>
        <p:nvCxnSpPr>
          <p:cNvPr id="220" name="Google Shape;220;p10"/>
          <p:cNvCxnSpPr/>
          <p:nvPr/>
        </p:nvCxnSpPr>
        <p:spPr>
          <a:xfrm>
            <a:off x="8329751" y="3529542"/>
            <a:ext cx="0" cy="140530"/>
          </a:xfrm>
          <a:prstGeom prst="straightConnector1">
            <a:avLst/>
          </a:prstGeom>
          <a:noFill/>
          <a:ln w="57150" cap="flat" cmpd="sng">
            <a:solidFill>
              <a:schemeClr val="dk1"/>
            </a:solidFill>
            <a:prstDash val="solid"/>
            <a:miter lim="800000"/>
            <a:headEnd type="none" w="sm" len="sm"/>
            <a:tailEnd type="none" w="sm" len="sm"/>
          </a:ln>
        </p:spPr>
      </p:cxnSp>
      <p:cxnSp>
        <p:nvCxnSpPr>
          <p:cNvPr id="221" name="Google Shape;221;p10"/>
          <p:cNvCxnSpPr/>
          <p:nvPr/>
        </p:nvCxnSpPr>
        <p:spPr>
          <a:xfrm>
            <a:off x="9135291" y="3504009"/>
            <a:ext cx="0" cy="140530"/>
          </a:xfrm>
          <a:prstGeom prst="straightConnector1">
            <a:avLst/>
          </a:prstGeom>
          <a:noFill/>
          <a:ln w="57150" cap="flat" cmpd="sng">
            <a:solidFill>
              <a:schemeClr val="dk1"/>
            </a:solidFill>
            <a:prstDash val="solid"/>
            <a:miter lim="800000"/>
            <a:headEnd type="none" w="sm" len="sm"/>
            <a:tailEnd type="none" w="sm" len="sm"/>
          </a:ln>
        </p:spPr>
      </p:cxnSp>
      <p:grpSp>
        <p:nvGrpSpPr>
          <p:cNvPr id="222" name="Google Shape;222;p10"/>
          <p:cNvGrpSpPr/>
          <p:nvPr/>
        </p:nvGrpSpPr>
        <p:grpSpPr>
          <a:xfrm>
            <a:off x="7093130" y="4004749"/>
            <a:ext cx="2107478" cy="1403276"/>
            <a:chOff x="5569130" y="4004749"/>
            <a:chExt cx="2107478" cy="1403276"/>
          </a:xfrm>
        </p:grpSpPr>
        <p:cxnSp>
          <p:nvCxnSpPr>
            <p:cNvPr id="223" name="Google Shape;223;p10"/>
            <p:cNvCxnSpPr/>
            <p:nvPr/>
          </p:nvCxnSpPr>
          <p:spPr>
            <a:xfrm>
              <a:off x="5577840" y="4009105"/>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24" name="Google Shape;224;p10"/>
            <p:cNvCxnSpPr/>
            <p:nvPr/>
          </p:nvCxnSpPr>
          <p:spPr>
            <a:xfrm>
              <a:off x="6213567" y="4009105"/>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25" name="Google Shape;225;p10"/>
            <p:cNvCxnSpPr/>
            <p:nvPr/>
          </p:nvCxnSpPr>
          <p:spPr>
            <a:xfrm>
              <a:off x="6901545" y="4009105"/>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26" name="Google Shape;226;p10"/>
            <p:cNvCxnSpPr/>
            <p:nvPr/>
          </p:nvCxnSpPr>
          <p:spPr>
            <a:xfrm>
              <a:off x="7615647" y="4004749"/>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27" name="Google Shape;227;p10"/>
            <p:cNvCxnSpPr/>
            <p:nvPr/>
          </p:nvCxnSpPr>
          <p:spPr>
            <a:xfrm>
              <a:off x="5573485" y="4305197"/>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28" name="Google Shape;228;p10"/>
            <p:cNvCxnSpPr/>
            <p:nvPr/>
          </p:nvCxnSpPr>
          <p:spPr>
            <a:xfrm>
              <a:off x="6313715" y="4300841"/>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29" name="Google Shape;229;p10"/>
            <p:cNvCxnSpPr/>
            <p:nvPr/>
          </p:nvCxnSpPr>
          <p:spPr>
            <a:xfrm>
              <a:off x="6779625" y="4300841"/>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30" name="Google Shape;230;p10"/>
            <p:cNvCxnSpPr/>
            <p:nvPr/>
          </p:nvCxnSpPr>
          <p:spPr>
            <a:xfrm>
              <a:off x="5638801" y="4514204"/>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31" name="Google Shape;231;p10"/>
            <p:cNvCxnSpPr/>
            <p:nvPr/>
          </p:nvCxnSpPr>
          <p:spPr>
            <a:xfrm>
              <a:off x="6274528" y="4514204"/>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32" name="Google Shape;232;p10"/>
            <p:cNvCxnSpPr/>
            <p:nvPr/>
          </p:nvCxnSpPr>
          <p:spPr>
            <a:xfrm>
              <a:off x="7086603" y="4509848"/>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33" name="Google Shape;233;p10"/>
            <p:cNvCxnSpPr/>
            <p:nvPr/>
          </p:nvCxnSpPr>
          <p:spPr>
            <a:xfrm>
              <a:off x="7676608" y="4509848"/>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34" name="Google Shape;234;p10"/>
            <p:cNvCxnSpPr/>
            <p:nvPr/>
          </p:nvCxnSpPr>
          <p:spPr>
            <a:xfrm>
              <a:off x="5573485" y="4762396"/>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35" name="Google Shape;235;p10"/>
            <p:cNvCxnSpPr/>
            <p:nvPr/>
          </p:nvCxnSpPr>
          <p:spPr>
            <a:xfrm>
              <a:off x="6209212" y="4762396"/>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36" name="Google Shape;236;p10"/>
            <p:cNvCxnSpPr/>
            <p:nvPr/>
          </p:nvCxnSpPr>
          <p:spPr>
            <a:xfrm>
              <a:off x="6897190" y="4762396"/>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37" name="Google Shape;237;p10"/>
            <p:cNvCxnSpPr/>
            <p:nvPr/>
          </p:nvCxnSpPr>
          <p:spPr>
            <a:xfrm>
              <a:off x="7611292" y="4758040"/>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38" name="Google Shape;238;p10"/>
            <p:cNvCxnSpPr/>
            <p:nvPr/>
          </p:nvCxnSpPr>
          <p:spPr>
            <a:xfrm>
              <a:off x="5569130" y="5058488"/>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39" name="Google Shape;239;p10"/>
            <p:cNvCxnSpPr/>
            <p:nvPr/>
          </p:nvCxnSpPr>
          <p:spPr>
            <a:xfrm>
              <a:off x="6309360" y="5054132"/>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40" name="Google Shape;240;p10"/>
            <p:cNvCxnSpPr/>
            <p:nvPr/>
          </p:nvCxnSpPr>
          <p:spPr>
            <a:xfrm>
              <a:off x="6775270" y="5054132"/>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41" name="Google Shape;241;p10"/>
            <p:cNvCxnSpPr/>
            <p:nvPr/>
          </p:nvCxnSpPr>
          <p:spPr>
            <a:xfrm>
              <a:off x="5634446" y="5267495"/>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42" name="Google Shape;242;p10"/>
            <p:cNvCxnSpPr/>
            <p:nvPr/>
          </p:nvCxnSpPr>
          <p:spPr>
            <a:xfrm>
              <a:off x="6270173" y="5267495"/>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43" name="Google Shape;243;p10"/>
            <p:cNvCxnSpPr/>
            <p:nvPr/>
          </p:nvCxnSpPr>
          <p:spPr>
            <a:xfrm>
              <a:off x="7082248" y="5263139"/>
              <a:ext cx="0" cy="140530"/>
            </a:xfrm>
            <a:prstGeom prst="straightConnector1">
              <a:avLst/>
            </a:prstGeom>
            <a:noFill/>
            <a:ln w="57150" cap="flat" cmpd="sng">
              <a:solidFill>
                <a:srgbClr val="FF0000"/>
              </a:solidFill>
              <a:prstDash val="solid"/>
              <a:miter lim="800000"/>
              <a:headEnd type="none" w="sm" len="sm"/>
              <a:tailEnd type="none" w="sm" len="sm"/>
            </a:ln>
          </p:spPr>
        </p:cxnSp>
        <p:cxnSp>
          <p:nvCxnSpPr>
            <p:cNvPr id="244" name="Google Shape;244;p10"/>
            <p:cNvCxnSpPr/>
            <p:nvPr/>
          </p:nvCxnSpPr>
          <p:spPr>
            <a:xfrm>
              <a:off x="7672253" y="5263139"/>
              <a:ext cx="0" cy="140530"/>
            </a:xfrm>
            <a:prstGeom prst="straightConnector1">
              <a:avLst/>
            </a:prstGeom>
            <a:noFill/>
            <a:ln w="57150" cap="flat" cmpd="sng">
              <a:solidFill>
                <a:srgbClr val="FF0000"/>
              </a:solidFill>
              <a:prstDash val="solid"/>
              <a:miter lim="800000"/>
              <a:headEnd type="none" w="sm" len="sm"/>
              <a:tailEnd type="none" w="sm" len="sm"/>
            </a:ln>
          </p:spPr>
        </p:cxnSp>
      </p:grpSp>
      <p:sp>
        <p:nvSpPr>
          <p:cNvPr id="245" name="Google Shape;245;p10"/>
          <p:cNvSpPr/>
          <p:nvPr/>
        </p:nvSpPr>
        <p:spPr>
          <a:xfrm>
            <a:off x="9845040" y="3331030"/>
            <a:ext cx="705394" cy="57476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N1</a:t>
            </a:r>
            <a:endParaRPr/>
          </a:p>
        </p:txBody>
      </p:sp>
      <p:cxnSp>
        <p:nvCxnSpPr>
          <p:cNvPr id="246" name="Google Shape;246;p10"/>
          <p:cNvCxnSpPr>
            <a:stCxn id="245" idx="2"/>
          </p:cNvCxnSpPr>
          <p:nvPr/>
        </p:nvCxnSpPr>
        <p:spPr>
          <a:xfrm flipH="1">
            <a:off x="9440040" y="3618413"/>
            <a:ext cx="405000" cy="26100"/>
          </a:xfrm>
          <a:prstGeom prst="straightConnector1">
            <a:avLst/>
          </a:prstGeom>
          <a:noFill/>
          <a:ln w="38100" cap="flat" cmpd="sng">
            <a:solidFill>
              <a:schemeClr val="dk1"/>
            </a:solidFill>
            <a:prstDash val="solid"/>
            <a:miter lim="800000"/>
            <a:headEnd type="none" w="sm" len="sm"/>
            <a:tailEnd type="none" w="sm" len="sm"/>
          </a:ln>
        </p:spPr>
      </p:cxnSp>
      <p:grpSp>
        <p:nvGrpSpPr>
          <p:cNvPr id="247" name="Google Shape;247;p10"/>
          <p:cNvGrpSpPr/>
          <p:nvPr/>
        </p:nvGrpSpPr>
        <p:grpSpPr>
          <a:xfrm>
            <a:off x="9256242" y="3759732"/>
            <a:ext cx="692100" cy="1625491"/>
            <a:chOff x="7732242" y="3759732"/>
            <a:chExt cx="692100" cy="1625491"/>
          </a:xfrm>
        </p:grpSpPr>
        <p:cxnSp>
          <p:nvCxnSpPr>
            <p:cNvPr id="248" name="Google Shape;248;p10"/>
            <p:cNvCxnSpPr/>
            <p:nvPr/>
          </p:nvCxnSpPr>
          <p:spPr>
            <a:xfrm flipH="1">
              <a:off x="7854047" y="3759732"/>
              <a:ext cx="544896" cy="315282"/>
            </a:xfrm>
            <a:prstGeom prst="straightConnector1">
              <a:avLst/>
            </a:prstGeom>
            <a:noFill/>
            <a:ln w="19050" cap="flat" cmpd="sng">
              <a:solidFill>
                <a:srgbClr val="FF0000"/>
              </a:solidFill>
              <a:prstDash val="solid"/>
              <a:miter lim="800000"/>
              <a:headEnd type="none" w="sm" len="sm"/>
              <a:tailEnd type="none" w="sm" len="sm"/>
            </a:ln>
          </p:spPr>
        </p:cxnSp>
        <p:cxnSp>
          <p:nvCxnSpPr>
            <p:cNvPr id="249" name="Google Shape;249;p10"/>
            <p:cNvCxnSpPr>
              <a:stCxn id="245" idx="3"/>
            </p:cNvCxnSpPr>
            <p:nvPr/>
          </p:nvCxnSpPr>
          <p:spPr>
            <a:xfrm flipH="1">
              <a:off x="7732242" y="3821623"/>
              <a:ext cx="692100" cy="549600"/>
            </a:xfrm>
            <a:prstGeom prst="straightConnector1">
              <a:avLst/>
            </a:prstGeom>
            <a:noFill/>
            <a:ln w="19050" cap="flat" cmpd="sng">
              <a:solidFill>
                <a:srgbClr val="FF0000"/>
              </a:solidFill>
              <a:prstDash val="solid"/>
              <a:miter lim="800000"/>
              <a:headEnd type="none" w="sm" len="sm"/>
              <a:tailEnd type="none" w="sm" len="sm"/>
            </a:ln>
          </p:spPr>
        </p:cxnSp>
        <p:cxnSp>
          <p:nvCxnSpPr>
            <p:cNvPr id="250" name="Google Shape;250;p10"/>
            <p:cNvCxnSpPr>
              <a:stCxn id="245" idx="3"/>
            </p:cNvCxnSpPr>
            <p:nvPr/>
          </p:nvCxnSpPr>
          <p:spPr>
            <a:xfrm flipH="1">
              <a:off x="7783842" y="3821623"/>
              <a:ext cx="640500" cy="770100"/>
            </a:xfrm>
            <a:prstGeom prst="straightConnector1">
              <a:avLst/>
            </a:prstGeom>
            <a:noFill/>
            <a:ln w="19050" cap="flat" cmpd="sng">
              <a:solidFill>
                <a:srgbClr val="FF0000"/>
              </a:solidFill>
              <a:prstDash val="solid"/>
              <a:miter lim="800000"/>
              <a:headEnd type="none" w="sm" len="sm"/>
              <a:tailEnd type="none" w="sm" len="sm"/>
            </a:ln>
          </p:spPr>
        </p:cxnSp>
        <p:cxnSp>
          <p:nvCxnSpPr>
            <p:cNvPr id="251" name="Google Shape;251;p10"/>
            <p:cNvCxnSpPr>
              <a:stCxn id="245" idx="3"/>
            </p:cNvCxnSpPr>
            <p:nvPr/>
          </p:nvCxnSpPr>
          <p:spPr>
            <a:xfrm flipH="1">
              <a:off x="7792542" y="3821623"/>
              <a:ext cx="631800" cy="1013100"/>
            </a:xfrm>
            <a:prstGeom prst="straightConnector1">
              <a:avLst/>
            </a:prstGeom>
            <a:noFill/>
            <a:ln w="19050" cap="flat" cmpd="sng">
              <a:solidFill>
                <a:srgbClr val="FF0000"/>
              </a:solidFill>
              <a:prstDash val="solid"/>
              <a:miter lim="800000"/>
              <a:headEnd type="none" w="sm" len="sm"/>
              <a:tailEnd type="none" w="sm" len="sm"/>
            </a:ln>
          </p:spPr>
        </p:cxnSp>
        <p:cxnSp>
          <p:nvCxnSpPr>
            <p:cNvPr id="252" name="Google Shape;252;p10"/>
            <p:cNvCxnSpPr>
              <a:stCxn id="245" idx="3"/>
            </p:cNvCxnSpPr>
            <p:nvPr/>
          </p:nvCxnSpPr>
          <p:spPr>
            <a:xfrm flipH="1">
              <a:off x="7801842" y="3821623"/>
              <a:ext cx="622500" cy="1254300"/>
            </a:xfrm>
            <a:prstGeom prst="straightConnector1">
              <a:avLst/>
            </a:prstGeom>
            <a:noFill/>
            <a:ln w="19050" cap="flat" cmpd="sng">
              <a:solidFill>
                <a:srgbClr val="FF0000"/>
              </a:solidFill>
              <a:prstDash val="solid"/>
              <a:miter lim="800000"/>
              <a:headEnd type="none" w="sm" len="sm"/>
              <a:tailEnd type="none" w="sm" len="sm"/>
            </a:ln>
          </p:spPr>
        </p:cxnSp>
        <p:cxnSp>
          <p:nvCxnSpPr>
            <p:cNvPr id="253" name="Google Shape;253;p10"/>
            <p:cNvCxnSpPr>
              <a:stCxn id="245" idx="3"/>
            </p:cNvCxnSpPr>
            <p:nvPr/>
          </p:nvCxnSpPr>
          <p:spPr>
            <a:xfrm flipH="1">
              <a:off x="7823742" y="3821623"/>
              <a:ext cx="600600" cy="1563600"/>
            </a:xfrm>
            <a:prstGeom prst="straightConnector1">
              <a:avLst/>
            </a:prstGeom>
            <a:noFill/>
            <a:ln w="19050" cap="flat" cmpd="sng">
              <a:solidFill>
                <a:srgbClr val="FF0000"/>
              </a:solidFill>
              <a:prstDash val="solid"/>
              <a:miter lim="800000"/>
              <a:headEnd type="none" w="sm" len="sm"/>
              <a:tailEnd type="none" w="sm" len="sm"/>
            </a:ln>
          </p:spPr>
        </p:cxnSp>
      </p:grpSp>
      <p:cxnSp>
        <p:nvCxnSpPr>
          <p:cNvPr id="254" name="Google Shape;254;p10"/>
          <p:cNvCxnSpPr/>
          <p:nvPr/>
        </p:nvCxnSpPr>
        <p:spPr>
          <a:xfrm>
            <a:off x="7093130" y="3235328"/>
            <a:ext cx="545920" cy="0"/>
          </a:xfrm>
          <a:prstGeom prst="straightConnector1">
            <a:avLst/>
          </a:prstGeom>
          <a:noFill/>
          <a:ln w="9525" cap="flat" cmpd="sng">
            <a:solidFill>
              <a:srgbClr val="BFBFBF"/>
            </a:solidFill>
            <a:prstDash val="solid"/>
            <a:miter lim="800000"/>
            <a:headEnd type="none" w="sm" len="sm"/>
            <a:tailEnd type="none" w="sm" len="sm"/>
          </a:ln>
        </p:spPr>
      </p:cxnSp>
      <p:sp>
        <p:nvSpPr>
          <p:cNvPr id="255" name="Google Shape;255;p10"/>
          <p:cNvSpPr txBox="1"/>
          <p:nvPr/>
        </p:nvSpPr>
        <p:spPr>
          <a:xfrm>
            <a:off x="7058299" y="2883232"/>
            <a:ext cx="11217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5A5A5"/>
                </a:solidFill>
                <a:latin typeface="Calibri"/>
                <a:ea typeface="Calibri"/>
                <a:cs typeface="Calibri"/>
                <a:sym typeface="Calibri"/>
              </a:rPr>
              <a:t>150ms</a:t>
            </a:r>
            <a:endParaRPr/>
          </a:p>
        </p:txBody>
      </p:sp>
      <p:sp>
        <p:nvSpPr>
          <p:cNvPr id="256" name="Google Shape;256;p10"/>
          <p:cNvSpPr/>
          <p:nvPr/>
        </p:nvSpPr>
        <p:spPr>
          <a:xfrm>
            <a:off x="6744790" y="3235329"/>
            <a:ext cx="627017" cy="261345"/>
          </a:xfrm>
          <a:custGeom>
            <a:avLst/>
            <a:gdLst/>
            <a:ahLst/>
            <a:cxnLst/>
            <a:rect l="l" t="t" r="r" b="b"/>
            <a:pathLst>
              <a:path w="627017" h="261345" extrusionOk="0">
                <a:moveTo>
                  <a:pt x="0" y="261345"/>
                </a:moveTo>
                <a:cubicBezTo>
                  <a:pt x="76200" y="250459"/>
                  <a:pt x="152400" y="239574"/>
                  <a:pt x="209006" y="196031"/>
                </a:cubicBezTo>
                <a:cubicBezTo>
                  <a:pt x="265612" y="152488"/>
                  <a:pt x="300447" y="-4266"/>
                  <a:pt x="339635" y="88"/>
                </a:cubicBezTo>
                <a:cubicBezTo>
                  <a:pt x="378823" y="4442"/>
                  <a:pt x="396240" y="180790"/>
                  <a:pt x="444137" y="222156"/>
                </a:cubicBezTo>
                <a:cubicBezTo>
                  <a:pt x="492034" y="263522"/>
                  <a:pt x="559525" y="255902"/>
                  <a:pt x="627017" y="248282"/>
                </a:cubicBezTo>
              </a:path>
            </a:pathLst>
          </a:cu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7" name="Google Shape;257;p10"/>
          <p:cNvCxnSpPr>
            <a:endCxn id="256" idx="1"/>
          </p:cNvCxnSpPr>
          <p:nvPr/>
        </p:nvCxnSpPr>
        <p:spPr>
          <a:xfrm>
            <a:off x="6540137" y="3067899"/>
            <a:ext cx="413700" cy="363600"/>
          </a:xfrm>
          <a:prstGeom prst="straightConnector1">
            <a:avLst/>
          </a:prstGeom>
          <a:noFill/>
          <a:ln w="9525" cap="flat" cmpd="sng">
            <a:solidFill>
              <a:schemeClr val="accent1"/>
            </a:solidFill>
            <a:prstDash val="solid"/>
            <a:miter lim="800000"/>
            <a:headEnd type="none" w="sm" len="sm"/>
            <a:tailEnd type="triangle" w="med" len="med"/>
          </a:ln>
        </p:spPr>
      </p:cxnSp>
      <p:sp>
        <p:nvSpPr>
          <p:cNvPr id="258" name="Google Shape;258;p10"/>
          <p:cNvSpPr txBox="1"/>
          <p:nvPr/>
        </p:nvSpPr>
        <p:spPr>
          <a:xfrm>
            <a:off x="5823518" y="2537354"/>
            <a:ext cx="12937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Calibri"/>
                <a:ea typeface="Calibri"/>
                <a:cs typeface="Calibri"/>
                <a:sym typeface="Calibri"/>
              </a:rPr>
              <a:t>Fast, unreliable</a:t>
            </a:r>
            <a:endParaRPr/>
          </a:p>
        </p:txBody>
      </p:sp>
      <p:cxnSp>
        <p:nvCxnSpPr>
          <p:cNvPr id="259" name="Google Shape;259;p10"/>
          <p:cNvCxnSpPr>
            <a:stCxn id="258" idx="3"/>
          </p:cNvCxnSpPr>
          <p:nvPr/>
        </p:nvCxnSpPr>
        <p:spPr>
          <a:xfrm>
            <a:off x="7117223" y="2860519"/>
            <a:ext cx="2190600" cy="0"/>
          </a:xfrm>
          <a:prstGeom prst="straightConnector1">
            <a:avLst/>
          </a:prstGeom>
          <a:noFill/>
          <a:ln w="9525" cap="flat" cmpd="sng">
            <a:solidFill>
              <a:srgbClr val="FF0000"/>
            </a:solidFill>
            <a:prstDash val="solid"/>
            <a:miter lim="800000"/>
            <a:headEnd type="none" w="sm" len="sm"/>
            <a:tailEnd type="none" w="sm" len="sm"/>
          </a:ln>
        </p:spPr>
      </p:cxnSp>
      <p:sp>
        <p:nvSpPr>
          <p:cNvPr id="260" name="Google Shape;260;p10"/>
          <p:cNvSpPr txBox="1"/>
          <p:nvPr/>
        </p:nvSpPr>
        <p:spPr>
          <a:xfrm>
            <a:off x="8664536" y="2551298"/>
            <a:ext cx="170084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500ms to estimate rate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1"/>
          <p:cNvSpPr txBox="1">
            <a:spLocks noGrp="1"/>
          </p:cNvSpPr>
          <p:nvPr>
            <p:ph type="title"/>
          </p:nvPr>
        </p:nvSpPr>
        <p:spPr>
          <a:xfrm>
            <a:off x="959005" y="135478"/>
            <a:ext cx="10515600" cy="680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Neuron LIF : Coincidence Detector</a:t>
            </a:r>
            <a:endParaRPr/>
          </a:p>
        </p:txBody>
      </p:sp>
      <p:sp>
        <p:nvSpPr>
          <p:cNvPr id="267" name="Google Shape;26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268" name="Google Shape;26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269" name="Google Shape;26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70" name="Google Shape;270;p11"/>
          <p:cNvPicPr preferRelativeResize="0"/>
          <p:nvPr/>
        </p:nvPicPr>
        <p:blipFill rotWithShape="1">
          <a:blip r:embed="rId3">
            <a:alphaModFix/>
          </a:blip>
          <a:srcRect/>
          <a:stretch/>
        </p:blipFill>
        <p:spPr>
          <a:xfrm>
            <a:off x="2052230" y="1177563"/>
            <a:ext cx="3829050" cy="2647950"/>
          </a:xfrm>
          <a:prstGeom prst="rect">
            <a:avLst/>
          </a:prstGeom>
          <a:noFill/>
          <a:ln>
            <a:noFill/>
          </a:ln>
        </p:spPr>
      </p:pic>
      <p:pic>
        <p:nvPicPr>
          <p:cNvPr id="271" name="Google Shape;271;p11"/>
          <p:cNvPicPr preferRelativeResize="0"/>
          <p:nvPr/>
        </p:nvPicPr>
        <p:blipFill rotWithShape="1">
          <a:blip r:embed="rId4">
            <a:alphaModFix/>
          </a:blip>
          <a:srcRect/>
          <a:stretch/>
        </p:blipFill>
        <p:spPr>
          <a:xfrm>
            <a:off x="5974624" y="1155788"/>
            <a:ext cx="3848100" cy="2667000"/>
          </a:xfrm>
          <a:prstGeom prst="rect">
            <a:avLst/>
          </a:prstGeom>
          <a:noFill/>
          <a:ln>
            <a:noFill/>
          </a:ln>
        </p:spPr>
      </p:pic>
      <p:sp>
        <p:nvSpPr>
          <p:cNvPr id="272" name="Google Shape;272;p11"/>
          <p:cNvSpPr txBox="1"/>
          <p:nvPr/>
        </p:nvSpPr>
        <p:spPr>
          <a:xfrm>
            <a:off x="2255520" y="3776548"/>
            <a:ext cx="7567204"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Based on circuit characteristics draw an LIF membrane potential</a:t>
            </a:r>
            <a:endParaRPr/>
          </a:p>
          <a:p>
            <a:r>
              <a:rPr lang="en-US" sz="1800">
                <a:solidFill>
                  <a:schemeClr val="dk1"/>
                </a:solidFill>
                <a:latin typeface="Calibri"/>
                <a:ea typeface="Calibri"/>
                <a:cs typeface="Calibri"/>
                <a:sym typeface="Calibri"/>
              </a:rPr>
              <a:t>Both neurons will reach threshold; </a:t>
            </a:r>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However, which one is more sensitive to coincidence?</a:t>
            </a:r>
            <a:endParaRPr/>
          </a:p>
          <a:p>
            <a:r>
              <a:rPr lang="en-US" sz="1800">
                <a:solidFill>
                  <a:schemeClr val="dk1"/>
                </a:solidFill>
                <a:latin typeface="Calibri"/>
                <a:ea typeface="Calibri"/>
                <a:cs typeface="Calibri"/>
                <a:sym typeface="Calibri"/>
              </a:rPr>
              <a:t>LIF neuron ;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neuron only counts; does not forget in time; hence cannot track coincidence</a:t>
            </a:r>
            <a:endParaRPr>
              <a:solidFill>
                <a:schemeClr val="dk1"/>
              </a:solidFill>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Under what condition will LIF work as IF?</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When L is low compared to spike rate</a:t>
            </a:r>
            <a:endParaRPr>
              <a:solidFill>
                <a:schemeClr val="dk1"/>
              </a:solidFill>
            </a:endParaRPr>
          </a:p>
          <a:p>
            <a:r>
              <a:rPr lang="en-US" sz="1800">
                <a:solidFill>
                  <a:srgbClr val="FF0000"/>
                </a:solidFill>
                <a:latin typeface="Calibri"/>
                <a:ea typeface="Calibri"/>
                <a:cs typeface="Calibri"/>
                <a:sym typeface="Calibri"/>
              </a:rPr>
              <a:t>Will LIF also capture rate? What about IF?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 both will; but LIF is strongly affected by coincidence</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2"/>
          <p:cNvSpPr txBox="1">
            <a:spLocks noGrp="1"/>
          </p:cNvSpPr>
          <p:nvPr>
            <p:ph type="title"/>
          </p:nvPr>
        </p:nvSpPr>
        <p:spPr>
          <a:xfrm>
            <a:off x="838200" y="-14154"/>
            <a:ext cx="10515600" cy="6183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How accurate is spike timing?</a:t>
            </a:r>
            <a:endParaRPr/>
          </a:p>
        </p:txBody>
      </p:sp>
      <p:sp>
        <p:nvSpPr>
          <p:cNvPr id="278" name="Google Shape;27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279" name="Google Shape;27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280" name="Google Shape;28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81" name="Google Shape;281;p12"/>
          <p:cNvPicPr preferRelativeResize="0"/>
          <p:nvPr/>
        </p:nvPicPr>
        <p:blipFill rotWithShape="1">
          <a:blip r:embed="rId3">
            <a:alphaModFix/>
          </a:blip>
          <a:srcRect/>
          <a:stretch/>
        </p:blipFill>
        <p:spPr>
          <a:xfrm>
            <a:off x="1328577" y="612996"/>
            <a:ext cx="3905250" cy="3667125"/>
          </a:xfrm>
          <a:prstGeom prst="rect">
            <a:avLst/>
          </a:prstGeom>
          <a:noFill/>
          <a:ln>
            <a:noFill/>
          </a:ln>
        </p:spPr>
      </p:pic>
      <p:pic>
        <p:nvPicPr>
          <p:cNvPr id="282" name="Google Shape;282;p12"/>
          <p:cNvPicPr preferRelativeResize="0"/>
          <p:nvPr/>
        </p:nvPicPr>
        <p:blipFill rotWithShape="1">
          <a:blip r:embed="rId4">
            <a:alphaModFix/>
          </a:blip>
          <a:srcRect/>
          <a:stretch/>
        </p:blipFill>
        <p:spPr>
          <a:xfrm>
            <a:off x="6358621" y="570565"/>
            <a:ext cx="3590925" cy="3838575"/>
          </a:xfrm>
          <a:prstGeom prst="rect">
            <a:avLst/>
          </a:prstGeom>
          <a:noFill/>
          <a:ln>
            <a:noFill/>
          </a:ln>
        </p:spPr>
      </p:pic>
      <p:sp>
        <p:nvSpPr>
          <p:cNvPr id="283" name="Google Shape;283;p12"/>
          <p:cNvSpPr txBox="1"/>
          <p:nvPr/>
        </p:nvSpPr>
        <p:spPr>
          <a:xfrm>
            <a:off x="1752873" y="4424271"/>
            <a:ext cx="424162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Essentially, this data indicates “misleadingly” the neurons are noisy</a:t>
            </a:r>
            <a:endParaRPr/>
          </a:p>
        </p:txBody>
      </p:sp>
      <p:sp>
        <p:nvSpPr>
          <p:cNvPr id="284" name="Google Shape;284;p12"/>
          <p:cNvSpPr txBox="1"/>
          <p:nvPr/>
        </p:nvSpPr>
        <p:spPr>
          <a:xfrm>
            <a:off x="5941690" y="4255940"/>
            <a:ext cx="4726310"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Why is this observation random</a:t>
            </a:r>
            <a:r>
              <a:rPr lang="en-US" sz="1800">
                <a:solidFill>
                  <a:schemeClr val="dk1"/>
                </a:solidFill>
                <a:latin typeface="Calibri"/>
                <a:ea typeface="Calibri"/>
                <a:cs typeface="Calibri"/>
                <a:sym typeface="Calibri"/>
              </a:rPr>
              <a:t>?</a:t>
            </a:r>
            <a:endParaRPr>
              <a:solidFill>
                <a:schemeClr val="dk1"/>
              </a:solidFill>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This data indicates the neurons like natural spiky signals – not unnatural DC value. If the fluctuating signal is repeated, the spiking pattern is repeated. Neurons are not noisy;</a:t>
            </a:r>
            <a:endParaRPr>
              <a:solidFill>
                <a:schemeClr val="dk1"/>
              </a:solidFill>
            </a:endParaRPr>
          </a:p>
          <a:p>
            <a:r>
              <a:rPr lang="en-US" sz="1800">
                <a:solidFill>
                  <a:srgbClr val="FF0000"/>
                </a:solidFill>
                <a:latin typeface="Calibri"/>
                <a:ea typeface="Calibri"/>
                <a:cs typeface="Calibri"/>
                <a:sym typeface="Calibri"/>
              </a:rPr>
              <a:t>What is the biochemical origin of dislike for DC?</a:t>
            </a:r>
            <a:r>
              <a:rPr lang="en-US" sz="1800">
                <a:solidFill>
                  <a:schemeClr val="dk1"/>
                </a:solidFill>
                <a:latin typeface="Calibri"/>
                <a:ea typeface="Calibri"/>
                <a:cs typeface="Calibri"/>
                <a:sym typeface="Calibri"/>
              </a:rPr>
              <a:t> </a:t>
            </a:r>
            <a:endParaRPr lang="en-US">
              <a:solidFill>
                <a:schemeClr val="dk1"/>
              </a:solidFill>
              <a:ea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Because, neurons like spikes not DC signal; there is a timescale to each biochemical process;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89"/>
        <p:cNvGrpSpPr/>
        <p:nvPr/>
      </p:nvGrpSpPr>
      <p:grpSpPr>
        <a:xfrm>
          <a:off x="0" y="0"/>
          <a:ext cx="0" cy="0"/>
          <a:chOff x="0" y="0"/>
          <a:chExt cx="0" cy="0"/>
        </a:xfrm>
      </p:grpSpPr>
      <p:sp>
        <p:nvSpPr>
          <p:cNvPr id="290" name="Google Shape;290;p13"/>
          <p:cNvSpPr txBox="1">
            <a:spLocks noGrp="1"/>
          </p:cNvSpPr>
          <p:nvPr>
            <p:ph type="title"/>
          </p:nvPr>
        </p:nvSpPr>
        <p:spPr>
          <a:xfrm>
            <a:off x="838200" y="8715"/>
            <a:ext cx="10515600" cy="680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Simple SNN: Recognize</a:t>
            </a:r>
            <a:endParaRPr/>
          </a:p>
        </p:txBody>
      </p:sp>
      <p:sp>
        <p:nvSpPr>
          <p:cNvPr id="291" name="Google Shape;29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292" name="Google Shape;29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293" name="Google Shape;29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94" name="Google Shape;294;p13"/>
          <p:cNvSpPr txBox="1"/>
          <p:nvPr/>
        </p:nvSpPr>
        <p:spPr>
          <a:xfrm>
            <a:off x="2043794" y="653126"/>
            <a:ext cx="765320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Objective 1: Use 100 pre to 1 post neuron network to discriminate </a:t>
            </a:r>
            <a:r>
              <a:rPr lang="en-US" sz="1800" u="sng">
                <a:solidFill>
                  <a:schemeClr val="dk1"/>
                </a:solidFill>
                <a:latin typeface="Calibri"/>
                <a:ea typeface="Calibri"/>
                <a:cs typeface="Calibri"/>
                <a:sym typeface="Calibri"/>
              </a:rPr>
              <a:t>any</a:t>
            </a:r>
            <a:r>
              <a:rPr lang="en-US" sz="1800">
                <a:solidFill>
                  <a:schemeClr val="dk1"/>
                </a:solidFill>
                <a:latin typeface="Calibri"/>
                <a:ea typeface="Calibri"/>
                <a:cs typeface="Calibri"/>
                <a:sym typeface="Calibri"/>
              </a:rPr>
              <a:t> signal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Any signal? Lets choose two random Poisson signals for 100 neurons;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Each neuron may spike 1Hz</a:t>
            </a:r>
            <a:endParaRPr/>
          </a:p>
        </p:txBody>
      </p:sp>
      <p:grpSp>
        <p:nvGrpSpPr>
          <p:cNvPr id="295" name="Google Shape;295;p13"/>
          <p:cNvGrpSpPr/>
          <p:nvPr/>
        </p:nvGrpSpPr>
        <p:grpSpPr>
          <a:xfrm>
            <a:off x="5185459" y="2463975"/>
            <a:ext cx="2612937" cy="1502009"/>
            <a:chOff x="3352674" y="2487714"/>
            <a:chExt cx="2612937" cy="1502009"/>
          </a:xfrm>
        </p:grpSpPr>
        <p:sp>
          <p:nvSpPr>
            <p:cNvPr id="296" name="Google Shape;296;p13"/>
            <p:cNvSpPr/>
            <p:nvPr/>
          </p:nvSpPr>
          <p:spPr>
            <a:xfrm>
              <a:off x="3352674" y="2487714"/>
              <a:ext cx="497645" cy="48387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1</a:t>
              </a:r>
              <a:endParaRPr sz="1800" b="1">
                <a:solidFill>
                  <a:schemeClr val="lt1"/>
                </a:solidFill>
                <a:latin typeface="Calibri"/>
                <a:ea typeface="Calibri"/>
                <a:cs typeface="Calibri"/>
                <a:sym typeface="Calibri"/>
              </a:endParaRPr>
            </a:p>
          </p:txBody>
        </p:sp>
        <p:sp>
          <p:nvSpPr>
            <p:cNvPr id="297" name="Google Shape;297;p13"/>
            <p:cNvSpPr/>
            <p:nvPr/>
          </p:nvSpPr>
          <p:spPr>
            <a:xfrm>
              <a:off x="3369510" y="2973994"/>
              <a:ext cx="503705" cy="497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i</a:t>
              </a:r>
              <a:endParaRPr sz="1800" b="1">
                <a:solidFill>
                  <a:schemeClr val="lt1"/>
                </a:solidFill>
                <a:latin typeface="Calibri"/>
                <a:ea typeface="Calibri"/>
                <a:cs typeface="Calibri"/>
                <a:sym typeface="Calibri"/>
              </a:endParaRPr>
            </a:p>
          </p:txBody>
        </p:sp>
        <p:sp>
          <p:nvSpPr>
            <p:cNvPr id="298" name="Google Shape;298;p13"/>
            <p:cNvSpPr/>
            <p:nvPr/>
          </p:nvSpPr>
          <p:spPr>
            <a:xfrm>
              <a:off x="5026127" y="2702131"/>
              <a:ext cx="939484" cy="95018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Post </a:t>
              </a:r>
              <a:endParaRPr/>
            </a:p>
          </p:txBody>
        </p:sp>
        <p:cxnSp>
          <p:nvCxnSpPr>
            <p:cNvPr id="299" name="Google Shape;299;p13"/>
            <p:cNvCxnSpPr>
              <a:stCxn id="296" idx="6"/>
              <a:endCxn id="298" idx="2"/>
            </p:cNvCxnSpPr>
            <p:nvPr/>
          </p:nvCxnSpPr>
          <p:spPr>
            <a:xfrm>
              <a:off x="3850319" y="2729649"/>
              <a:ext cx="1175700" cy="447600"/>
            </a:xfrm>
            <a:prstGeom prst="straightConnector1">
              <a:avLst/>
            </a:prstGeom>
            <a:noFill/>
            <a:ln w="57150" cap="flat" cmpd="sng">
              <a:solidFill>
                <a:schemeClr val="dk1"/>
              </a:solidFill>
              <a:prstDash val="solid"/>
              <a:miter lim="800000"/>
              <a:headEnd type="none" w="sm" len="sm"/>
              <a:tailEnd type="triangle" w="med" len="med"/>
            </a:ln>
          </p:spPr>
        </p:cxnSp>
        <p:cxnSp>
          <p:nvCxnSpPr>
            <p:cNvPr id="300" name="Google Shape;300;p13"/>
            <p:cNvCxnSpPr>
              <a:stCxn id="297" idx="6"/>
              <a:endCxn id="298" idx="2"/>
            </p:cNvCxnSpPr>
            <p:nvPr/>
          </p:nvCxnSpPr>
          <p:spPr>
            <a:xfrm rot="10800000" flipH="1">
              <a:off x="3873215" y="3177316"/>
              <a:ext cx="1152900" cy="45600"/>
            </a:xfrm>
            <a:prstGeom prst="straightConnector1">
              <a:avLst/>
            </a:prstGeom>
            <a:noFill/>
            <a:ln w="57150" cap="flat" cmpd="sng">
              <a:solidFill>
                <a:schemeClr val="dk1"/>
              </a:solidFill>
              <a:prstDash val="solid"/>
              <a:miter lim="800000"/>
              <a:headEnd type="none" w="sm" len="sm"/>
              <a:tailEnd type="triangle" w="med" len="med"/>
            </a:ln>
          </p:spPr>
        </p:cxnSp>
        <p:sp>
          <p:nvSpPr>
            <p:cNvPr id="301" name="Google Shape;301;p13"/>
            <p:cNvSpPr txBox="1"/>
            <p:nvPr/>
          </p:nvSpPr>
          <p:spPr>
            <a:xfrm>
              <a:off x="3638778" y="2501054"/>
              <a:ext cx="1528354"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2" name="Google Shape;302;p13"/>
            <p:cNvSpPr txBox="1"/>
            <p:nvPr/>
          </p:nvSpPr>
          <p:spPr>
            <a:xfrm>
              <a:off x="3432337" y="2806687"/>
              <a:ext cx="1528354" cy="369332"/>
            </a:xfrm>
            <a:prstGeom prst="rect">
              <a:avLst/>
            </a:prstGeom>
            <a:blipFill rotWithShape="1">
              <a:blip r:embed="rId4">
                <a:alphaModFix/>
              </a:blip>
              <a:stretch>
                <a:fillRect b="-1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3" name="Google Shape;303;p13"/>
            <p:cNvSpPr/>
            <p:nvPr/>
          </p:nvSpPr>
          <p:spPr>
            <a:xfrm>
              <a:off x="3386926" y="3491878"/>
              <a:ext cx="503705" cy="497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N</a:t>
              </a:r>
              <a:endParaRPr/>
            </a:p>
          </p:txBody>
        </p:sp>
        <p:cxnSp>
          <p:nvCxnSpPr>
            <p:cNvPr id="304" name="Google Shape;304;p13"/>
            <p:cNvCxnSpPr>
              <a:stCxn id="303" idx="6"/>
              <a:endCxn id="298" idx="2"/>
            </p:cNvCxnSpPr>
            <p:nvPr/>
          </p:nvCxnSpPr>
          <p:spPr>
            <a:xfrm rot="10800000" flipH="1">
              <a:off x="3890631" y="3177101"/>
              <a:ext cx="1135500" cy="563700"/>
            </a:xfrm>
            <a:prstGeom prst="straightConnector1">
              <a:avLst/>
            </a:prstGeom>
            <a:noFill/>
            <a:ln w="57150" cap="flat" cmpd="sng">
              <a:solidFill>
                <a:schemeClr val="dk1"/>
              </a:solidFill>
              <a:prstDash val="solid"/>
              <a:miter lim="800000"/>
              <a:headEnd type="none" w="sm" len="sm"/>
              <a:tailEnd type="triangle" w="med" len="med"/>
            </a:ln>
          </p:spPr>
        </p:cxnSp>
        <p:sp>
          <p:nvSpPr>
            <p:cNvPr id="305" name="Google Shape;305;p13"/>
            <p:cNvSpPr txBox="1"/>
            <p:nvPr/>
          </p:nvSpPr>
          <p:spPr>
            <a:xfrm>
              <a:off x="3638778" y="3481164"/>
              <a:ext cx="1528354"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grpSp>
        <p:nvGrpSpPr>
          <p:cNvPr id="307" name="Google Shape;307;p13"/>
          <p:cNvGrpSpPr/>
          <p:nvPr/>
        </p:nvGrpSpPr>
        <p:grpSpPr>
          <a:xfrm>
            <a:off x="1436226" y="4135534"/>
            <a:ext cx="3048707" cy="2470526"/>
            <a:chOff x="-87775" y="4135534"/>
            <a:chExt cx="3048707" cy="2470526"/>
          </a:xfrm>
        </p:grpSpPr>
        <p:pic>
          <p:nvPicPr>
            <p:cNvPr id="308" name="Google Shape;308;p13"/>
            <p:cNvPicPr preferRelativeResize="0"/>
            <p:nvPr/>
          </p:nvPicPr>
          <p:blipFill rotWithShape="1">
            <a:blip r:embed="rId6">
              <a:alphaModFix/>
            </a:blip>
            <a:srcRect r="51305"/>
            <a:stretch/>
          </p:blipFill>
          <p:spPr>
            <a:xfrm>
              <a:off x="-87775" y="4135534"/>
              <a:ext cx="3048707" cy="2470526"/>
            </a:xfrm>
            <a:prstGeom prst="rect">
              <a:avLst/>
            </a:prstGeom>
            <a:noFill/>
            <a:ln>
              <a:noFill/>
            </a:ln>
          </p:spPr>
        </p:pic>
        <p:sp>
          <p:nvSpPr>
            <p:cNvPr id="309" name="Google Shape;309;p13"/>
            <p:cNvSpPr txBox="1"/>
            <p:nvPr/>
          </p:nvSpPr>
          <p:spPr>
            <a:xfrm>
              <a:off x="1585086" y="4644479"/>
              <a:ext cx="94462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Signal 2</a:t>
              </a:r>
              <a:endParaRPr/>
            </a:p>
          </p:txBody>
        </p:sp>
        <p:sp>
          <p:nvSpPr>
            <p:cNvPr id="310" name="Google Shape;310;p13"/>
            <p:cNvSpPr txBox="1"/>
            <p:nvPr/>
          </p:nvSpPr>
          <p:spPr>
            <a:xfrm>
              <a:off x="1711360" y="5476148"/>
              <a:ext cx="94462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Signal 1</a:t>
              </a:r>
              <a:endParaRPr/>
            </a:p>
          </p:txBody>
        </p:sp>
      </p:grpSp>
      <p:grpSp>
        <p:nvGrpSpPr>
          <p:cNvPr id="311" name="Google Shape;311;p13"/>
          <p:cNvGrpSpPr/>
          <p:nvPr/>
        </p:nvGrpSpPr>
        <p:grpSpPr>
          <a:xfrm>
            <a:off x="7957741" y="2326273"/>
            <a:ext cx="3047659" cy="2245933"/>
            <a:chOff x="6433740" y="2326272"/>
            <a:chExt cx="3047659" cy="2245933"/>
          </a:xfrm>
        </p:grpSpPr>
        <p:pic>
          <p:nvPicPr>
            <p:cNvPr id="312" name="Google Shape;312;p13"/>
            <p:cNvPicPr preferRelativeResize="0"/>
            <p:nvPr/>
          </p:nvPicPr>
          <p:blipFill rotWithShape="1">
            <a:blip r:embed="rId7">
              <a:alphaModFix/>
            </a:blip>
            <a:srcRect l="46453"/>
            <a:stretch/>
          </p:blipFill>
          <p:spPr>
            <a:xfrm>
              <a:off x="6433740" y="2326272"/>
              <a:ext cx="3047659" cy="2245933"/>
            </a:xfrm>
            <a:prstGeom prst="rect">
              <a:avLst/>
            </a:prstGeom>
            <a:noFill/>
            <a:ln>
              <a:noFill/>
            </a:ln>
          </p:spPr>
        </p:pic>
        <p:sp>
          <p:nvSpPr>
            <p:cNvPr id="313" name="Google Shape;313;p13"/>
            <p:cNvSpPr txBox="1"/>
            <p:nvPr/>
          </p:nvSpPr>
          <p:spPr>
            <a:xfrm>
              <a:off x="7544112" y="2802908"/>
              <a:ext cx="1123097"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Output 2</a:t>
              </a:r>
              <a:endParaRPr/>
            </a:p>
          </p:txBody>
        </p:sp>
        <p:sp>
          <p:nvSpPr>
            <p:cNvPr id="314" name="Google Shape;314;p13"/>
            <p:cNvSpPr txBox="1"/>
            <p:nvPr/>
          </p:nvSpPr>
          <p:spPr>
            <a:xfrm>
              <a:off x="7526693" y="3556205"/>
              <a:ext cx="1123097"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Output 1</a:t>
              </a:r>
              <a:endParaRPr/>
            </a:p>
          </p:txBody>
        </p:sp>
      </p:grpSp>
      <p:sp>
        <p:nvSpPr>
          <p:cNvPr id="315" name="Google Shape;315;p13"/>
          <p:cNvSpPr txBox="1"/>
          <p:nvPr/>
        </p:nvSpPr>
        <p:spPr>
          <a:xfrm>
            <a:off x="2094163" y="3861623"/>
            <a:ext cx="26558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Total input frequency?</a:t>
            </a:r>
            <a:endParaRPr/>
          </a:p>
        </p:txBody>
      </p:sp>
      <p:grpSp>
        <p:nvGrpSpPr>
          <p:cNvPr id="316" name="Google Shape;316;p13"/>
          <p:cNvGrpSpPr/>
          <p:nvPr/>
        </p:nvGrpSpPr>
        <p:grpSpPr>
          <a:xfrm>
            <a:off x="4308941" y="4644480"/>
            <a:ext cx="3574118" cy="1809137"/>
            <a:chOff x="2784941" y="4644479"/>
            <a:chExt cx="3574118" cy="1809137"/>
          </a:xfrm>
        </p:grpSpPr>
        <p:pic>
          <p:nvPicPr>
            <p:cNvPr id="317" name="Google Shape;317;p13"/>
            <p:cNvPicPr preferRelativeResize="0"/>
            <p:nvPr/>
          </p:nvPicPr>
          <p:blipFill rotWithShape="1">
            <a:blip r:embed="rId8">
              <a:alphaModFix/>
            </a:blip>
            <a:srcRect t="51387"/>
            <a:stretch/>
          </p:blipFill>
          <p:spPr>
            <a:xfrm>
              <a:off x="2784941" y="4644479"/>
              <a:ext cx="3574118" cy="1809137"/>
            </a:xfrm>
            <a:prstGeom prst="rect">
              <a:avLst/>
            </a:prstGeom>
            <a:noFill/>
            <a:ln>
              <a:noFill/>
            </a:ln>
          </p:spPr>
        </p:pic>
        <p:sp>
          <p:nvSpPr>
            <p:cNvPr id="318" name="Google Shape;318;p13"/>
            <p:cNvSpPr txBox="1"/>
            <p:nvPr/>
          </p:nvSpPr>
          <p:spPr>
            <a:xfrm>
              <a:off x="3754387" y="4829145"/>
              <a:ext cx="18858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EPSC</a:t>
              </a:r>
              <a:endParaRPr/>
            </a:p>
          </p:txBody>
        </p:sp>
      </p:grpSp>
      <p:grpSp>
        <p:nvGrpSpPr>
          <p:cNvPr id="319" name="Google Shape;319;p13"/>
          <p:cNvGrpSpPr/>
          <p:nvPr/>
        </p:nvGrpSpPr>
        <p:grpSpPr>
          <a:xfrm>
            <a:off x="7639051" y="4416685"/>
            <a:ext cx="3227819" cy="2012772"/>
            <a:chOff x="6115050" y="4416685"/>
            <a:chExt cx="3227819" cy="2012772"/>
          </a:xfrm>
        </p:grpSpPr>
        <p:pic>
          <p:nvPicPr>
            <p:cNvPr id="320" name="Google Shape;320;p13"/>
            <p:cNvPicPr preferRelativeResize="0"/>
            <p:nvPr/>
          </p:nvPicPr>
          <p:blipFill rotWithShape="1">
            <a:blip r:embed="rId9">
              <a:alphaModFix/>
            </a:blip>
            <a:srcRect/>
            <a:stretch/>
          </p:blipFill>
          <p:spPr>
            <a:xfrm>
              <a:off x="6115050" y="4416685"/>
              <a:ext cx="3227819" cy="2012772"/>
            </a:xfrm>
            <a:prstGeom prst="rect">
              <a:avLst/>
            </a:prstGeom>
            <a:noFill/>
            <a:ln>
              <a:noFill/>
            </a:ln>
          </p:spPr>
        </p:pic>
        <p:sp>
          <p:nvSpPr>
            <p:cNvPr id="321" name="Google Shape;321;p13"/>
            <p:cNvSpPr txBox="1"/>
            <p:nvPr/>
          </p:nvSpPr>
          <p:spPr>
            <a:xfrm>
              <a:off x="6833825" y="4662478"/>
              <a:ext cx="18858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EPSP</a:t>
              </a:r>
              <a:endParaRPr/>
            </a:p>
          </p:txBody>
        </p:sp>
      </p:grpSp>
      <p:sp>
        <p:nvSpPr>
          <p:cNvPr id="322" name="Google Shape;322;p13"/>
          <p:cNvSpPr txBox="1"/>
          <p:nvPr/>
        </p:nvSpPr>
        <p:spPr>
          <a:xfrm>
            <a:off x="4848840" y="1184195"/>
            <a:ext cx="5253103" cy="1323439"/>
          </a:xfrm>
          <a:prstGeom prst="rect">
            <a:avLst/>
          </a:prstGeom>
          <a:blipFill rotWithShape="1">
            <a:blip r:embed="rId10">
              <a:alphaModFix/>
            </a:blip>
            <a:stretch>
              <a:fillRect l="-579" t="-1380" b="-50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6"/>
        <p:cNvGrpSpPr/>
        <p:nvPr/>
      </p:nvGrpSpPr>
      <p:grpSpPr>
        <a:xfrm>
          <a:off x="0" y="0"/>
          <a:ext cx="0" cy="0"/>
          <a:chOff x="0" y="0"/>
          <a:chExt cx="0" cy="0"/>
        </a:xfrm>
      </p:grpSpPr>
      <p:sp>
        <p:nvSpPr>
          <p:cNvPr id="327" name="Google Shape;327;p14"/>
          <p:cNvSpPr txBox="1">
            <a:spLocks noGrp="1"/>
          </p:cNvSpPr>
          <p:nvPr>
            <p:ph type="title"/>
          </p:nvPr>
        </p:nvSpPr>
        <p:spPr>
          <a:xfrm>
            <a:off x="838200" y="8715"/>
            <a:ext cx="10515600" cy="680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Simple SNN: Learning </a:t>
            </a:r>
            <a:endParaRPr/>
          </a:p>
        </p:txBody>
      </p:sp>
      <p:sp>
        <p:nvSpPr>
          <p:cNvPr id="328" name="Google Shape;328;p14"/>
          <p:cNvSpPr txBox="1">
            <a:spLocks noGrp="1"/>
          </p:cNvSpPr>
          <p:nvPr>
            <p:ph type="body" idx="1"/>
          </p:nvPr>
        </p:nvSpPr>
        <p:spPr>
          <a:xfrm>
            <a:off x="802143" y="778963"/>
            <a:ext cx="6407021" cy="2650555"/>
          </a:xfrm>
          <a:prstGeom prst="rect">
            <a:avLst/>
          </a:prstGeom>
          <a:blipFill rotWithShape="1">
            <a:blip r:embed="rId3">
              <a:alphaModFix/>
            </a:blip>
            <a:stretch>
              <a:fillRect l="-563" t="-878" r="-468" b="-9009"/>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US" sz="2000"/>
              <a:t> </a:t>
            </a:r>
            <a:endParaRPr sz="2000"/>
          </a:p>
        </p:txBody>
      </p:sp>
      <p:sp>
        <p:nvSpPr>
          <p:cNvPr id="329" name="Google Shape;32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330" name="Google Shape;33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331" name="Google Shape;33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332" name="Google Shape;332;p14"/>
          <p:cNvPicPr preferRelativeResize="0"/>
          <p:nvPr/>
        </p:nvPicPr>
        <p:blipFill rotWithShape="1">
          <a:blip r:embed="rId4">
            <a:alphaModFix/>
          </a:blip>
          <a:srcRect r="50094"/>
          <a:stretch/>
        </p:blipFill>
        <p:spPr>
          <a:xfrm>
            <a:off x="1431381" y="3494982"/>
            <a:ext cx="1882703" cy="3194518"/>
          </a:xfrm>
          <a:prstGeom prst="rect">
            <a:avLst/>
          </a:prstGeom>
          <a:noFill/>
          <a:ln>
            <a:noFill/>
          </a:ln>
        </p:spPr>
      </p:pic>
      <p:pic>
        <p:nvPicPr>
          <p:cNvPr id="333" name="Google Shape;333;p14"/>
          <p:cNvPicPr preferRelativeResize="0"/>
          <p:nvPr/>
        </p:nvPicPr>
        <p:blipFill rotWithShape="1">
          <a:blip r:embed="rId5">
            <a:alphaModFix/>
          </a:blip>
          <a:srcRect/>
          <a:stretch/>
        </p:blipFill>
        <p:spPr>
          <a:xfrm>
            <a:off x="6764771" y="2992583"/>
            <a:ext cx="3747251" cy="3697063"/>
          </a:xfrm>
          <a:prstGeom prst="rect">
            <a:avLst/>
          </a:prstGeom>
          <a:noFill/>
          <a:ln>
            <a:noFill/>
          </a:ln>
        </p:spPr>
      </p:pic>
      <p:grpSp>
        <p:nvGrpSpPr>
          <p:cNvPr id="334" name="Google Shape;334;p14"/>
          <p:cNvGrpSpPr/>
          <p:nvPr/>
        </p:nvGrpSpPr>
        <p:grpSpPr>
          <a:xfrm>
            <a:off x="7918216" y="358434"/>
            <a:ext cx="2496119" cy="1502009"/>
            <a:chOff x="3352674" y="2487714"/>
            <a:chExt cx="2496119" cy="1502009"/>
          </a:xfrm>
        </p:grpSpPr>
        <p:sp>
          <p:nvSpPr>
            <p:cNvPr id="335" name="Google Shape;335;p14"/>
            <p:cNvSpPr/>
            <p:nvPr/>
          </p:nvSpPr>
          <p:spPr>
            <a:xfrm>
              <a:off x="3352674" y="2487714"/>
              <a:ext cx="497645" cy="48387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1</a:t>
              </a:r>
              <a:endParaRPr sz="1800" b="1">
                <a:solidFill>
                  <a:schemeClr val="lt1"/>
                </a:solidFill>
                <a:latin typeface="Calibri"/>
                <a:ea typeface="Calibri"/>
                <a:cs typeface="Calibri"/>
                <a:sym typeface="Calibri"/>
              </a:endParaRPr>
            </a:p>
          </p:txBody>
        </p:sp>
        <p:sp>
          <p:nvSpPr>
            <p:cNvPr id="336" name="Google Shape;336;p14"/>
            <p:cNvSpPr/>
            <p:nvPr/>
          </p:nvSpPr>
          <p:spPr>
            <a:xfrm>
              <a:off x="3369510" y="2973994"/>
              <a:ext cx="503705" cy="497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i</a:t>
              </a:r>
              <a:endParaRPr sz="1800" b="1">
                <a:solidFill>
                  <a:schemeClr val="lt1"/>
                </a:solidFill>
                <a:latin typeface="Calibri"/>
                <a:ea typeface="Calibri"/>
                <a:cs typeface="Calibri"/>
                <a:sym typeface="Calibri"/>
              </a:endParaRPr>
            </a:p>
          </p:txBody>
        </p:sp>
        <p:sp>
          <p:nvSpPr>
            <p:cNvPr id="337" name="Google Shape;337;p14"/>
            <p:cNvSpPr/>
            <p:nvPr/>
          </p:nvSpPr>
          <p:spPr>
            <a:xfrm>
              <a:off x="5142945" y="2820280"/>
              <a:ext cx="705848" cy="713888"/>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Calibri"/>
                  <a:ea typeface="Calibri"/>
                  <a:cs typeface="Calibri"/>
                  <a:sym typeface="Calibri"/>
                </a:rPr>
                <a:t>Post </a:t>
              </a:r>
              <a:endParaRPr/>
            </a:p>
          </p:txBody>
        </p:sp>
        <p:cxnSp>
          <p:nvCxnSpPr>
            <p:cNvPr id="338" name="Google Shape;338;p14"/>
            <p:cNvCxnSpPr>
              <a:stCxn id="335" idx="6"/>
              <a:endCxn id="337" idx="2"/>
            </p:cNvCxnSpPr>
            <p:nvPr/>
          </p:nvCxnSpPr>
          <p:spPr>
            <a:xfrm>
              <a:off x="3850319" y="2729649"/>
              <a:ext cx="1292700" cy="447600"/>
            </a:xfrm>
            <a:prstGeom prst="straightConnector1">
              <a:avLst/>
            </a:prstGeom>
            <a:noFill/>
            <a:ln w="57150" cap="flat" cmpd="sng">
              <a:solidFill>
                <a:schemeClr val="dk1"/>
              </a:solidFill>
              <a:prstDash val="solid"/>
              <a:miter lim="800000"/>
              <a:headEnd type="none" w="sm" len="sm"/>
              <a:tailEnd type="triangle" w="med" len="med"/>
            </a:ln>
          </p:spPr>
        </p:cxnSp>
        <p:cxnSp>
          <p:nvCxnSpPr>
            <p:cNvPr id="339" name="Google Shape;339;p14"/>
            <p:cNvCxnSpPr>
              <a:stCxn id="336" idx="6"/>
              <a:endCxn id="337" idx="2"/>
            </p:cNvCxnSpPr>
            <p:nvPr/>
          </p:nvCxnSpPr>
          <p:spPr>
            <a:xfrm rot="10800000" flipH="1">
              <a:off x="3873215" y="3177316"/>
              <a:ext cx="1269600" cy="45600"/>
            </a:xfrm>
            <a:prstGeom prst="straightConnector1">
              <a:avLst/>
            </a:prstGeom>
            <a:noFill/>
            <a:ln w="57150" cap="flat" cmpd="sng">
              <a:solidFill>
                <a:schemeClr val="dk1"/>
              </a:solidFill>
              <a:prstDash val="solid"/>
              <a:miter lim="800000"/>
              <a:headEnd type="none" w="sm" len="sm"/>
              <a:tailEnd type="triangle" w="med" len="med"/>
            </a:ln>
          </p:spPr>
        </p:cxnSp>
        <p:sp>
          <p:nvSpPr>
            <p:cNvPr id="340" name="Google Shape;340;p14"/>
            <p:cNvSpPr txBox="1"/>
            <p:nvPr/>
          </p:nvSpPr>
          <p:spPr>
            <a:xfrm>
              <a:off x="3638778" y="2501054"/>
              <a:ext cx="1528354"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1" name="Google Shape;341;p14"/>
            <p:cNvSpPr txBox="1"/>
            <p:nvPr/>
          </p:nvSpPr>
          <p:spPr>
            <a:xfrm>
              <a:off x="3432337" y="2806687"/>
              <a:ext cx="1528354"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2" name="Google Shape;342;p14"/>
            <p:cNvSpPr/>
            <p:nvPr/>
          </p:nvSpPr>
          <p:spPr>
            <a:xfrm>
              <a:off x="3386926" y="3491878"/>
              <a:ext cx="503705" cy="497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N</a:t>
              </a:r>
              <a:endParaRPr/>
            </a:p>
          </p:txBody>
        </p:sp>
        <p:cxnSp>
          <p:nvCxnSpPr>
            <p:cNvPr id="343" name="Google Shape;343;p14"/>
            <p:cNvCxnSpPr>
              <a:stCxn id="342" idx="6"/>
              <a:endCxn id="337" idx="2"/>
            </p:cNvCxnSpPr>
            <p:nvPr/>
          </p:nvCxnSpPr>
          <p:spPr>
            <a:xfrm rot="10800000" flipH="1">
              <a:off x="3890631" y="3177101"/>
              <a:ext cx="1252200" cy="563700"/>
            </a:xfrm>
            <a:prstGeom prst="straightConnector1">
              <a:avLst/>
            </a:prstGeom>
            <a:noFill/>
            <a:ln w="57150" cap="flat" cmpd="sng">
              <a:solidFill>
                <a:schemeClr val="dk1"/>
              </a:solidFill>
              <a:prstDash val="solid"/>
              <a:miter lim="800000"/>
              <a:headEnd type="none" w="sm" len="sm"/>
              <a:tailEnd type="triangle" w="med" len="med"/>
            </a:ln>
          </p:spPr>
        </p:cxnSp>
        <p:sp>
          <p:nvSpPr>
            <p:cNvPr id="344" name="Google Shape;344;p14"/>
            <p:cNvSpPr txBox="1"/>
            <p:nvPr/>
          </p:nvSpPr>
          <p:spPr>
            <a:xfrm>
              <a:off x="3638778" y="3481164"/>
              <a:ext cx="1528354"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pic>
        <p:nvPicPr>
          <p:cNvPr id="345" name="Google Shape;345;p14"/>
          <p:cNvPicPr preferRelativeResize="0"/>
          <p:nvPr/>
        </p:nvPicPr>
        <p:blipFill rotWithShape="1">
          <a:blip r:embed="rId9">
            <a:alphaModFix/>
          </a:blip>
          <a:srcRect l="49452"/>
          <a:stretch/>
        </p:blipFill>
        <p:spPr>
          <a:xfrm>
            <a:off x="3480531" y="3499163"/>
            <a:ext cx="1906945" cy="319451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p15"/>
          <p:cNvSpPr txBox="1">
            <a:spLocks noGrp="1"/>
          </p:cNvSpPr>
          <p:nvPr>
            <p:ph type="title"/>
          </p:nvPr>
        </p:nvSpPr>
        <p:spPr>
          <a:xfrm>
            <a:off x="838200" y="18561"/>
            <a:ext cx="10515600" cy="680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A debug</a:t>
            </a:r>
            <a:endParaRPr/>
          </a:p>
        </p:txBody>
      </p:sp>
      <p:sp>
        <p:nvSpPr>
          <p:cNvPr id="352" name="Google Shape;352;p15"/>
          <p:cNvSpPr txBox="1">
            <a:spLocks noGrp="1"/>
          </p:cNvSpPr>
          <p:nvPr>
            <p:ph type="body" idx="1"/>
          </p:nvPr>
        </p:nvSpPr>
        <p:spPr>
          <a:xfrm>
            <a:off x="2152650" y="758084"/>
            <a:ext cx="4916744" cy="5649752"/>
          </a:xfrm>
          <a:prstGeom prst="rect">
            <a:avLst/>
          </a:prstGeom>
          <a:blipFill rotWithShape="1">
            <a:blip r:embed="rId3">
              <a:alphaModFix/>
            </a:blip>
            <a:stretch>
              <a:fillRect l="-1857" t="-1509" b="-1508"/>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US"/>
              <a:t> </a:t>
            </a:r>
            <a:endParaRPr/>
          </a:p>
        </p:txBody>
      </p:sp>
      <p:sp>
        <p:nvSpPr>
          <p:cNvPr id="353" name="Google Shape;35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354" name="Google Shape;35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355" name="Google Shape;35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56" name="Google Shape;356;p15"/>
          <p:cNvPicPr preferRelativeResize="0"/>
          <p:nvPr/>
        </p:nvPicPr>
        <p:blipFill rotWithShape="1">
          <a:blip r:embed="rId4">
            <a:alphaModFix/>
          </a:blip>
          <a:srcRect/>
          <a:stretch/>
        </p:blipFill>
        <p:spPr>
          <a:xfrm>
            <a:off x="7018654" y="3623292"/>
            <a:ext cx="3378580" cy="2538223"/>
          </a:xfrm>
          <a:prstGeom prst="rect">
            <a:avLst/>
          </a:prstGeom>
          <a:noFill/>
          <a:ln>
            <a:noFill/>
          </a:ln>
        </p:spPr>
      </p:pic>
      <p:pic>
        <p:nvPicPr>
          <p:cNvPr id="357" name="Google Shape;357;p15"/>
          <p:cNvPicPr preferRelativeResize="0"/>
          <p:nvPr/>
        </p:nvPicPr>
        <p:blipFill rotWithShape="1">
          <a:blip r:embed="rId5">
            <a:alphaModFix/>
          </a:blip>
          <a:srcRect/>
          <a:stretch/>
        </p:blipFill>
        <p:spPr>
          <a:xfrm>
            <a:off x="7044024" y="983952"/>
            <a:ext cx="3378580" cy="25382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6"/>
          <p:cNvSpPr txBox="1">
            <a:spLocks noGrp="1"/>
          </p:cNvSpPr>
          <p:nvPr>
            <p:ph type="title"/>
          </p:nvPr>
        </p:nvSpPr>
        <p:spPr>
          <a:xfrm>
            <a:off x="838200" y="-34448"/>
            <a:ext cx="10515600" cy="680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Navigation: Thermo-taxis</a:t>
            </a:r>
            <a:endParaRPr/>
          </a:p>
        </p:txBody>
      </p:sp>
      <p:sp>
        <p:nvSpPr>
          <p:cNvPr id="363" name="Google Shape;36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364" name="Google Shape;36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365" name="Google Shape;36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66" name="Google Shape;366;p16"/>
          <p:cNvPicPr preferRelativeResize="0"/>
          <p:nvPr/>
        </p:nvPicPr>
        <p:blipFill rotWithShape="1">
          <a:blip r:embed="rId3">
            <a:alphaModFix/>
          </a:blip>
          <a:srcRect/>
          <a:stretch/>
        </p:blipFill>
        <p:spPr>
          <a:xfrm>
            <a:off x="1773956" y="757201"/>
            <a:ext cx="3093657" cy="2865372"/>
          </a:xfrm>
          <a:prstGeom prst="rect">
            <a:avLst/>
          </a:prstGeom>
          <a:noFill/>
          <a:ln>
            <a:noFill/>
          </a:ln>
        </p:spPr>
      </p:pic>
      <p:pic>
        <p:nvPicPr>
          <p:cNvPr id="367" name="Google Shape;367;p16"/>
          <p:cNvPicPr preferRelativeResize="0"/>
          <p:nvPr/>
        </p:nvPicPr>
        <p:blipFill rotWithShape="1">
          <a:blip r:embed="rId4">
            <a:alphaModFix/>
          </a:blip>
          <a:srcRect/>
          <a:stretch/>
        </p:blipFill>
        <p:spPr>
          <a:xfrm>
            <a:off x="5246307" y="575429"/>
            <a:ext cx="5145360" cy="2146882"/>
          </a:xfrm>
          <a:prstGeom prst="rect">
            <a:avLst/>
          </a:prstGeom>
          <a:noFill/>
          <a:ln>
            <a:noFill/>
          </a:ln>
        </p:spPr>
      </p:pic>
      <p:sp>
        <p:nvSpPr>
          <p:cNvPr id="368" name="Google Shape;368;p16"/>
          <p:cNvSpPr txBox="1"/>
          <p:nvPr/>
        </p:nvSpPr>
        <p:spPr>
          <a:xfrm>
            <a:off x="5547361" y="2584593"/>
            <a:ext cx="48706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C. Elegans finds the temperature of its birth</a:t>
            </a:r>
            <a:endParaRPr/>
          </a:p>
        </p:txBody>
      </p:sp>
      <p:pic>
        <p:nvPicPr>
          <p:cNvPr id="369" name="Google Shape;369;p16"/>
          <p:cNvPicPr preferRelativeResize="0"/>
          <p:nvPr/>
        </p:nvPicPr>
        <p:blipFill rotWithShape="1">
          <a:blip r:embed="rId5">
            <a:alphaModFix/>
          </a:blip>
          <a:srcRect/>
          <a:stretch/>
        </p:blipFill>
        <p:spPr>
          <a:xfrm>
            <a:off x="1534738" y="3243171"/>
            <a:ext cx="2827710" cy="3402610"/>
          </a:xfrm>
          <a:prstGeom prst="rect">
            <a:avLst/>
          </a:prstGeom>
          <a:noFill/>
          <a:ln>
            <a:noFill/>
          </a:ln>
        </p:spPr>
      </p:pic>
      <p:pic>
        <p:nvPicPr>
          <p:cNvPr id="370" name="Google Shape;370;p16"/>
          <p:cNvPicPr preferRelativeResize="0"/>
          <p:nvPr/>
        </p:nvPicPr>
        <p:blipFill rotWithShape="1">
          <a:blip r:embed="rId6">
            <a:alphaModFix/>
          </a:blip>
          <a:srcRect/>
          <a:stretch/>
        </p:blipFill>
        <p:spPr>
          <a:xfrm>
            <a:off x="5533646" y="2915652"/>
            <a:ext cx="4972050" cy="2028825"/>
          </a:xfrm>
          <a:prstGeom prst="rect">
            <a:avLst/>
          </a:prstGeom>
          <a:noFill/>
          <a:ln>
            <a:noFill/>
          </a:ln>
        </p:spPr>
      </p:pic>
      <p:sp>
        <p:nvSpPr>
          <p:cNvPr id="371" name="Google Shape;371;p16"/>
          <p:cNvSpPr txBox="1"/>
          <p:nvPr/>
        </p:nvSpPr>
        <p:spPr>
          <a:xfrm>
            <a:off x="5043823" y="4880286"/>
            <a:ext cx="560308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C. Elegans performs the following tasks to related input (Temperature) to movement (thermotaxis)</a:t>
            </a:r>
            <a:endParaRPr/>
          </a:p>
        </p:txBody>
      </p:sp>
      <p:sp>
        <p:nvSpPr>
          <p:cNvPr id="372" name="Google Shape;372;p16"/>
          <p:cNvSpPr txBox="1"/>
          <p:nvPr/>
        </p:nvSpPr>
        <p:spPr>
          <a:xfrm>
            <a:off x="4364182" y="5674339"/>
            <a:ext cx="6233807" cy="818766"/>
          </a:xfrm>
          <a:prstGeom prst="rect">
            <a:avLst/>
          </a:prstGeom>
          <a:noFill/>
          <a:ln>
            <a:noFill/>
          </a:ln>
        </p:spPr>
        <p:txBody>
          <a:bodyPr spcFirstLastPara="1" wrap="square" lIns="91425" tIns="45700" rIns="91425" bIns="45700" anchor="t" anchorCtr="0">
            <a:normAutofit fontScale="62500" lnSpcReduction="20000"/>
          </a:bodyPr>
          <a:lstStyle/>
          <a:p>
            <a:pPr marL="228600" marR="0" lvl="0" indent="-228600" algn="l" rtl="0">
              <a:lnSpc>
                <a:spcPct val="90000"/>
              </a:lnSpc>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C. Elegans is the hydrogen atom of neuroscience</a:t>
            </a:r>
            <a:endParaRPr/>
          </a:p>
          <a:p>
            <a:pPr marL="228600" marR="0" lvl="0" indent="-228600" algn="l" rtl="0">
              <a:lnSpc>
                <a:spcPct val="90000"/>
              </a:lnSpc>
              <a:spcBef>
                <a:spcPts val="100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Neurons can be zapped with lasers to disable them to isolate neural circuit for thermotaxis</a:t>
            </a: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7"/>
          <p:cNvSpPr txBox="1">
            <a:spLocks noGrp="1"/>
          </p:cNvSpPr>
          <p:nvPr>
            <p:ph type="title"/>
          </p:nvPr>
        </p:nvSpPr>
        <p:spPr>
          <a:xfrm>
            <a:off x="838200" y="267441"/>
            <a:ext cx="10515600" cy="28848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a:t>Design a Chemo-taxis Neural Circuit</a:t>
            </a:r>
            <a:endParaRPr/>
          </a:p>
        </p:txBody>
      </p:sp>
      <p:sp>
        <p:nvSpPr>
          <p:cNvPr id="378" name="Google Shape;378;p17"/>
          <p:cNvSpPr txBox="1">
            <a:spLocks noGrp="1"/>
          </p:cNvSpPr>
          <p:nvPr>
            <p:ph type="body" idx="1"/>
          </p:nvPr>
        </p:nvSpPr>
        <p:spPr>
          <a:xfrm>
            <a:off x="1545244" y="2628364"/>
            <a:ext cx="4805611" cy="3729652"/>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FF0000"/>
              </a:buClr>
              <a:buSzPts val="1800"/>
              <a:buChar char="•"/>
            </a:pPr>
            <a:r>
              <a:rPr lang="en-US" sz="1800">
                <a:solidFill>
                  <a:srgbClr val="FF0000"/>
                </a:solidFill>
              </a:rPr>
              <a:t>How does worm find its way to “desired” chemical concentration? What in the information needed to decide?</a:t>
            </a:r>
            <a:endParaRPr/>
          </a:p>
          <a:p>
            <a:pPr marL="228600" lvl="0" indent="-228600" algn="l" rtl="0">
              <a:lnSpc>
                <a:spcPct val="90000"/>
              </a:lnSpc>
              <a:spcBef>
                <a:spcPts val="0"/>
              </a:spcBef>
              <a:spcAft>
                <a:spcPts val="0"/>
              </a:spcAft>
              <a:buClr>
                <a:schemeClr val="dk1"/>
              </a:buClr>
              <a:buSzPts val="1800"/>
              <a:buChar char="•"/>
            </a:pPr>
            <a:r>
              <a:rPr lang="en-US" sz="1800"/>
              <a:t>Sign and magnitude of Difference with DC level </a:t>
            </a:r>
            <a:endParaRPr/>
          </a:p>
          <a:p>
            <a:pPr marL="228600" lvl="0" indent="-228600" algn="l" rtl="0">
              <a:lnSpc>
                <a:spcPct val="90000"/>
              </a:lnSpc>
              <a:spcBef>
                <a:spcPts val="0"/>
              </a:spcBef>
              <a:spcAft>
                <a:spcPts val="0"/>
              </a:spcAft>
              <a:buClr>
                <a:schemeClr val="dk1"/>
              </a:buClr>
              <a:buSzPts val="1800"/>
              <a:buChar char="•"/>
            </a:pPr>
            <a:r>
              <a:rPr lang="en-US" sz="1800"/>
              <a:t>Gradients sign and magnitude</a:t>
            </a:r>
            <a:endParaRPr/>
          </a:p>
          <a:p>
            <a:pPr marL="228600" lvl="0" indent="-228600" algn="l" rtl="0">
              <a:lnSpc>
                <a:spcPct val="90000"/>
              </a:lnSpc>
              <a:spcBef>
                <a:spcPts val="0"/>
              </a:spcBef>
              <a:spcAft>
                <a:spcPts val="0"/>
              </a:spcAft>
              <a:buClr>
                <a:srgbClr val="FF0000"/>
              </a:buClr>
              <a:buSzPts val="1800"/>
              <a:buChar char="•"/>
            </a:pPr>
            <a:r>
              <a:rPr lang="en-US" sz="1800">
                <a:solidFill>
                  <a:srgbClr val="FF0000"/>
                </a:solidFill>
              </a:rPr>
              <a:t>How are motion directions decided using above?</a:t>
            </a:r>
            <a:endParaRPr/>
          </a:p>
          <a:p>
            <a:pPr marL="228600" lvl="0" indent="-228600" algn="l" rtl="0">
              <a:lnSpc>
                <a:spcPct val="90000"/>
              </a:lnSpc>
              <a:spcBef>
                <a:spcPts val="0"/>
              </a:spcBef>
              <a:spcAft>
                <a:spcPts val="0"/>
              </a:spcAft>
              <a:buClr>
                <a:schemeClr val="dk1"/>
              </a:buClr>
              <a:buSzPts val="1800"/>
              <a:buChar char="•"/>
            </a:pPr>
            <a:r>
              <a:rPr lang="en-US" sz="1800"/>
              <a:t>Explore (unbiased) vs. change (biased) direction choice</a:t>
            </a:r>
            <a:endParaRPr/>
          </a:p>
          <a:p>
            <a:pPr marL="0" lvl="0" indent="0" algn="l" rtl="0">
              <a:lnSpc>
                <a:spcPct val="90000"/>
              </a:lnSpc>
              <a:spcBef>
                <a:spcPts val="0"/>
              </a:spcBef>
              <a:spcAft>
                <a:spcPts val="0"/>
              </a:spcAft>
              <a:buClr>
                <a:schemeClr val="dk1"/>
              </a:buClr>
              <a:buSzPts val="1800"/>
              <a:buNone/>
            </a:pPr>
            <a:endParaRPr sz="1800"/>
          </a:p>
        </p:txBody>
      </p:sp>
      <p:sp>
        <p:nvSpPr>
          <p:cNvPr id="379" name="Google Shape;37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380" name="Google Shape;38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381" name="Google Shape;38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82" name="Google Shape;382;p17"/>
          <p:cNvSpPr txBox="1"/>
          <p:nvPr/>
        </p:nvSpPr>
        <p:spPr>
          <a:xfrm>
            <a:off x="4447310" y="490953"/>
            <a:ext cx="6220691" cy="1506245"/>
          </a:xfrm>
          <a:prstGeom prst="rect">
            <a:avLst/>
          </a:prstGeom>
          <a:blipFill rotWithShape="1">
            <a:blip r:embed="rId3">
              <a:alphaModFix/>
            </a:blip>
            <a:stretch>
              <a:fillRect l="-685" t="-40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383" name="Google Shape;383;p17"/>
          <p:cNvPicPr preferRelativeResize="0"/>
          <p:nvPr/>
        </p:nvPicPr>
        <p:blipFill rotWithShape="1">
          <a:blip r:embed="rId4">
            <a:alphaModFix/>
          </a:blip>
          <a:srcRect/>
          <a:stretch/>
        </p:blipFill>
        <p:spPr>
          <a:xfrm>
            <a:off x="1524001" y="586780"/>
            <a:ext cx="2564645" cy="2113009"/>
          </a:xfrm>
          <a:prstGeom prst="rect">
            <a:avLst/>
          </a:prstGeom>
          <a:noFill/>
          <a:ln>
            <a:noFill/>
          </a:ln>
        </p:spPr>
      </p:pic>
      <p:pic>
        <p:nvPicPr>
          <p:cNvPr id="384" name="Google Shape;384;p17"/>
          <p:cNvPicPr preferRelativeResize="0"/>
          <p:nvPr/>
        </p:nvPicPr>
        <p:blipFill rotWithShape="1">
          <a:blip r:embed="rId5">
            <a:alphaModFix/>
          </a:blip>
          <a:srcRect/>
          <a:stretch/>
        </p:blipFill>
        <p:spPr>
          <a:xfrm>
            <a:off x="1600664" y="4632990"/>
            <a:ext cx="3599716" cy="1967357"/>
          </a:xfrm>
          <a:prstGeom prst="rect">
            <a:avLst/>
          </a:prstGeom>
          <a:noFill/>
          <a:ln>
            <a:noFill/>
          </a:ln>
        </p:spPr>
      </p:pic>
      <p:sp>
        <p:nvSpPr>
          <p:cNvPr id="385" name="Google Shape;385;p17"/>
          <p:cNvSpPr/>
          <p:nvPr/>
        </p:nvSpPr>
        <p:spPr>
          <a:xfrm>
            <a:off x="4698567" y="-61888"/>
            <a:ext cx="603524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 Santurkar IJCNN 2014 </a:t>
            </a:r>
            <a:r>
              <a:rPr lang="en-US" sz="16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https://doi.org/10.1109/IJCNN.2015.7280646</a:t>
            </a:r>
            <a:r>
              <a:rPr lang="en-US" sz="1600">
                <a:solidFill>
                  <a:schemeClr val="dk1"/>
                </a:solidFill>
                <a:latin typeface="Calibri"/>
                <a:ea typeface="Calibri"/>
                <a:cs typeface="Calibri"/>
                <a:sym typeface="Calibri"/>
              </a:rPr>
              <a:t>  </a:t>
            </a:r>
            <a:endParaRPr/>
          </a:p>
        </p:txBody>
      </p:sp>
      <p:pic>
        <p:nvPicPr>
          <p:cNvPr id="386" name="Google Shape;386;p17"/>
          <p:cNvPicPr preferRelativeResize="0"/>
          <p:nvPr/>
        </p:nvPicPr>
        <p:blipFill rotWithShape="1">
          <a:blip r:embed="rId7">
            <a:alphaModFix/>
          </a:blip>
          <a:srcRect/>
          <a:stretch/>
        </p:blipFill>
        <p:spPr>
          <a:xfrm>
            <a:off x="6350854" y="1519430"/>
            <a:ext cx="4152900" cy="1085850"/>
          </a:xfrm>
          <a:prstGeom prst="rect">
            <a:avLst/>
          </a:prstGeom>
          <a:noFill/>
          <a:ln>
            <a:noFill/>
          </a:ln>
        </p:spPr>
      </p:pic>
      <p:pic>
        <p:nvPicPr>
          <p:cNvPr id="387" name="Google Shape;387;p17"/>
          <p:cNvPicPr preferRelativeResize="0"/>
          <p:nvPr/>
        </p:nvPicPr>
        <p:blipFill rotWithShape="1">
          <a:blip r:embed="rId8">
            <a:alphaModFix/>
          </a:blip>
          <a:srcRect/>
          <a:stretch/>
        </p:blipFill>
        <p:spPr>
          <a:xfrm>
            <a:off x="6489127" y="3570446"/>
            <a:ext cx="3657600" cy="504825"/>
          </a:xfrm>
          <a:prstGeom prst="rect">
            <a:avLst/>
          </a:prstGeom>
          <a:noFill/>
          <a:ln>
            <a:noFill/>
          </a:ln>
        </p:spPr>
      </p:pic>
      <p:pic>
        <p:nvPicPr>
          <p:cNvPr id="388" name="Google Shape;388;p17"/>
          <p:cNvPicPr preferRelativeResize="0"/>
          <p:nvPr/>
        </p:nvPicPr>
        <p:blipFill rotWithShape="1">
          <a:blip r:embed="rId9">
            <a:alphaModFix/>
          </a:blip>
          <a:srcRect/>
          <a:stretch/>
        </p:blipFill>
        <p:spPr>
          <a:xfrm>
            <a:off x="6603427" y="2612387"/>
            <a:ext cx="3543300" cy="965165"/>
          </a:xfrm>
          <a:prstGeom prst="rect">
            <a:avLst/>
          </a:prstGeom>
          <a:noFill/>
          <a:ln>
            <a:noFill/>
          </a:ln>
        </p:spPr>
      </p:pic>
      <p:sp>
        <p:nvSpPr>
          <p:cNvPr id="389" name="Google Shape;389;p17"/>
          <p:cNvSpPr txBox="1"/>
          <p:nvPr/>
        </p:nvSpPr>
        <p:spPr>
          <a:xfrm>
            <a:off x="6096000" y="4073654"/>
            <a:ext cx="5174599" cy="2798237"/>
          </a:xfrm>
          <a:prstGeom prst="rect">
            <a:avLst/>
          </a:prstGeom>
          <a:solidFill>
            <a:schemeClr val="lt1"/>
          </a:solid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FF0000"/>
              </a:buClr>
              <a:buSzPts val="1600"/>
              <a:buFont typeface="Arial"/>
              <a:buChar char="•"/>
            </a:pPr>
            <a:r>
              <a:rPr lang="en-US" sz="1600">
                <a:solidFill>
                  <a:srgbClr val="FF0000"/>
                </a:solidFill>
                <a:latin typeface="Calibri"/>
                <a:ea typeface="Calibri"/>
                <a:cs typeface="Calibri"/>
                <a:sym typeface="Calibri"/>
              </a:rPr>
              <a:t>Why do we have both clockwise &amp; anti-clockwise turn?</a:t>
            </a:r>
            <a:endParaRPr sz="1600">
              <a:solidFill>
                <a:schemeClr val="dk1"/>
              </a:solidFill>
              <a:latin typeface="Calibri"/>
              <a:ea typeface="Calibri"/>
              <a:cs typeface="Calibri"/>
              <a:sym typeface="Calibri"/>
            </a:endParaRPr>
          </a:p>
          <a:p>
            <a:pPr marL="228600" marR="0" lvl="0" indent="-127000" algn="l" rtl="0">
              <a:lnSpc>
                <a:spcPct val="90000"/>
              </a:lnSpc>
              <a:spcBef>
                <a:spcPts val="0"/>
              </a:spcBef>
              <a:spcAft>
                <a:spcPts val="0"/>
              </a:spcAft>
              <a:buClr>
                <a:schemeClr val="dk1"/>
              </a:buClr>
              <a:buSzPts val="1600"/>
              <a:buFont typeface="Arial"/>
              <a:buNone/>
            </a:pPr>
            <a:endParaRPr sz="1600">
              <a:solidFill>
                <a:srgbClr val="FF0000"/>
              </a:solidFill>
              <a:latin typeface="Calibri"/>
              <a:ea typeface="Calibri"/>
              <a:cs typeface="Calibri"/>
              <a:sym typeface="Calibri"/>
            </a:endParaRPr>
          </a:p>
          <a:p>
            <a:pPr marL="228600" marR="0" lvl="0" indent="-127000" algn="l" rtl="0">
              <a:lnSpc>
                <a:spcPct val="90000"/>
              </a:lnSpc>
              <a:spcBef>
                <a:spcPts val="0"/>
              </a:spcBef>
              <a:spcAft>
                <a:spcPts val="0"/>
              </a:spcAft>
              <a:buClr>
                <a:schemeClr val="dk1"/>
              </a:buClr>
              <a:buSzPts val="1600"/>
              <a:buFont typeface="Arial"/>
              <a:buNone/>
            </a:pPr>
            <a:endParaRPr sz="1600">
              <a:solidFill>
                <a:srgbClr val="FF0000"/>
              </a:solidFill>
              <a:latin typeface="Calibri"/>
              <a:ea typeface="Calibri"/>
              <a:cs typeface="Calibri"/>
              <a:sym typeface="Calibri"/>
            </a:endParaRPr>
          </a:p>
          <a:p>
            <a:pPr marL="228600" marR="0" lvl="0" indent="-127000" algn="l" rtl="0">
              <a:lnSpc>
                <a:spcPct val="90000"/>
              </a:lnSpc>
              <a:spcBef>
                <a:spcPts val="0"/>
              </a:spcBef>
              <a:spcAft>
                <a:spcPts val="0"/>
              </a:spcAft>
              <a:buClr>
                <a:schemeClr val="dk1"/>
              </a:buClr>
              <a:buSzPts val="1600"/>
              <a:buFont typeface="Arial"/>
              <a:buNone/>
            </a:pPr>
            <a:endParaRPr sz="1600">
              <a:solidFill>
                <a:srgbClr val="FF0000"/>
              </a:solidFill>
              <a:latin typeface="Calibri"/>
              <a:ea typeface="Calibri"/>
              <a:cs typeface="Calibri"/>
              <a:sym typeface="Calibri"/>
            </a:endParaRPr>
          </a:p>
          <a:p>
            <a:pPr marL="228600" marR="0" lvl="0" indent="-228600" algn="l" rtl="0">
              <a:lnSpc>
                <a:spcPct val="90000"/>
              </a:lnSpc>
              <a:spcBef>
                <a:spcPts val="0"/>
              </a:spcBef>
              <a:spcAft>
                <a:spcPts val="0"/>
              </a:spcAft>
              <a:buClr>
                <a:srgbClr val="FF0000"/>
              </a:buClr>
              <a:buSzPts val="1600"/>
              <a:buFont typeface="Arial"/>
              <a:buChar char="•"/>
            </a:pPr>
            <a:r>
              <a:rPr lang="en-US" sz="1600">
                <a:solidFill>
                  <a:srgbClr val="FF0000"/>
                </a:solidFill>
                <a:latin typeface="Calibri"/>
                <a:ea typeface="Calibri"/>
                <a:cs typeface="Calibri"/>
                <a:sym typeface="Calibri"/>
              </a:rPr>
              <a:t>What happens if we do not have anti-clockwise turn?</a:t>
            </a:r>
            <a:endParaRPr sz="1600">
              <a:solidFill>
                <a:schemeClr val="dk1"/>
              </a:solidFill>
              <a:latin typeface="Calibri"/>
              <a:ea typeface="Calibri"/>
              <a:cs typeface="Calibri"/>
              <a:sym typeface="Calibri"/>
            </a:endParaRPr>
          </a:p>
          <a:p>
            <a:pPr marL="228600" marR="0" lvl="0" indent="-127000" algn="l" rtl="0">
              <a:lnSpc>
                <a:spcPct val="9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graphicFrame>
        <p:nvGraphicFramePr>
          <p:cNvPr id="390" name="Google Shape;390;p17"/>
          <p:cNvGraphicFramePr/>
          <p:nvPr/>
        </p:nvGraphicFramePr>
        <p:xfrm>
          <a:off x="2666761" y="5379810"/>
          <a:ext cx="1773275" cy="388550"/>
        </p:xfrm>
        <a:graphic>
          <a:graphicData uri="http://schemas.openxmlformats.org/drawingml/2006/table">
            <a:tbl>
              <a:tblPr firstRow="1" bandRow="1">
                <a:noFill/>
                <a:tableStyleId>{E3B76FBB-6147-4190-BAD4-E463B2D54611}</a:tableStyleId>
              </a:tblPr>
              <a:tblGrid>
                <a:gridCol w="854375">
                  <a:extLst>
                    <a:ext uri="{9D8B030D-6E8A-4147-A177-3AD203B41FA5}">
                      <a16:colId xmlns:a16="http://schemas.microsoft.com/office/drawing/2014/main" val="20000"/>
                    </a:ext>
                  </a:extLst>
                </a:gridCol>
                <a:gridCol w="918900">
                  <a:extLst>
                    <a:ext uri="{9D8B030D-6E8A-4147-A177-3AD203B41FA5}">
                      <a16:colId xmlns:a16="http://schemas.microsoft.com/office/drawing/2014/main" val="20001"/>
                    </a:ext>
                  </a:extLst>
                </a:gridCol>
              </a:tblGrid>
              <a:tr h="388550">
                <a:tc>
                  <a:txBody>
                    <a:bodyPr/>
                    <a:lstStyle/>
                    <a:p>
                      <a:pPr marL="0" marR="0" lvl="0" indent="0" algn="ctr" rtl="0">
                        <a:spcBef>
                          <a:spcPts val="0"/>
                        </a:spcBef>
                        <a:spcAft>
                          <a:spcPts val="0"/>
                        </a:spcAft>
                        <a:buNone/>
                      </a:pPr>
                      <a:r>
                        <a:rPr lang="en-US" sz="1400" b="1" u="none" strike="noStrike" cap="none">
                          <a:solidFill>
                            <a:srgbClr val="FF0000"/>
                          </a:solidFill>
                        </a:rPr>
                        <a:t>Change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en-US" sz="1400" b="1" u="none" strike="noStrike" cap="none">
                          <a:solidFill>
                            <a:srgbClr val="00B0F0"/>
                          </a:solidFill>
                        </a:rPr>
                        <a:t>Random</a:t>
                      </a:r>
                      <a:endParaRPr/>
                    </a:p>
                  </a:txBody>
                  <a:tcPr marL="91450" marR="91450" marT="45725" marB="45725">
                    <a:solidFill>
                      <a:schemeClr val="lt1"/>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9">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9">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9">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89">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89">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8"/>
          <p:cNvSpPr txBox="1">
            <a:spLocks noGrp="1"/>
          </p:cNvSpPr>
          <p:nvPr>
            <p:ph type="title"/>
          </p:nvPr>
        </p:nvSpPr>
        <p:spPr>
          <a:xfrm>
            <a:off x="838200" y="267441"/>
            <a:ext cx="10515600" cy="28848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a:t>Design a Chemo-taxis Neural Circuit</a:t>
            </a:r>
            <a:endParaRPr/>
          </a:p>
        </p:txBody>
      </p:sp>
      <p:sp>
        <p:nvSpPr>
          <p:cNvPr id="396" name="Google Shape;396;p18"/>
          <p:cNvSpPr txBox="1">
            <a:spLocks noGrp="1"/>
          </p:cNvSpPr>
          <p:nvPr>
            <p:ph type="body" idx="1"/>
          </p:nvPr>
        </p:nvSpPr>
        <p:spPr>
          <a:xfrm>
            <a:off x="1545244" y="2628364"/>
            <a:ext cx="4805611" cy="3729652"/>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FF0000"/>
              </a:buClr>
              <a:buSzPts val="1800"/>
              <a:buChar char="•"/>
            </a:pPr>
            <a:r>
              <a:rPr lang="en-US" sz="1800">
                <a:solidFill>
                  <a:srgbClr val="FF0000"/>
                </a:solidFill>
              </a:rPr>
              <a:t>How does worm find its way to “desired” chemical concentration?</a:t>
            </a:r>
            <a:endParaRPr/>
          </a:p>
          <a:p>
            <a:pPr marL="228600" lvl="0" indent="-228600" algn="l" rtl="0">
              <a:lnSpc>
                <a:spcPct val="90000"/>
              </a:lnSpc>
              <a:spcBef>
                <a:spcPts val="0"/>
              </a:spcBef>
              <a:spcAft>
                <a:spcPts val="0"/>
              </a:spcAft>
              <a:buClr>
                <a:srgbClr val="FF0000"/>
              </a:buClr>
              <a:buSzPts val="1800"/>
              <a:buChar char="•"/>
            </a:pPr>
            <a:r>
              <a:rPr lang="en-US" sz="1800">
                <a:solidFill>
                  <a:srgbClr val="FF0000"/>
                </a:solidFill>
              </a:rPr>
              <a:t>What in the information needed to decide?</a:t>
            </a:r>
            <a:endParaRPr/>
          </a:p>
          <a:p>
            <a:pPr marL="228600" lvl="0" indent="-228600" algn="l" rtl="0">
              <a:lnSpc>
                <a:spcPct val="90000"/>
              </a:lnSpc>
              <a:spcBef>
                <a:spcPts val="0"/>
              </a:spcBef>
              <a:spcAft>
                <a:spcPts val="0"/>
              </a:spcAft>
              <a:buClr>
                <a:schemeClr val="dk1"/>
              </a:buClr>
              <a:buSzPts val="1800"/>
              <a:buChar char="•"/>
            </a:pPr>
            <a:r>
              <a:rPr lang="en-US" sz="1800"/>
              <a:t>Sign and magnitude of Difference with DC level </a:t>
            </a:r>
            <a:endParaRPr/>
          </a:p>
          <a:p>
            <a:pPr marL="228600" lvl="0" indent="-228600" algn="l" rtl="0">
              <a:lnSpc>
                <a:spcPct val="90000"/>
              </a:lnSpc>
              <a:spcBef>
                <a:spcPts val="0"/>
              </a:spcBef>
              <a:spcAft>
                <a:spcPts val="0"/>
              </a:spcAft>
              <a:buClr>
                <a:schemeClr val="dk1"/>
              </a:buClr>
              <a:buSzPts val="1800"/>
              <a:buChar char="•"/>
            </a:pPr>
            <a:r>
              <a:rPr lang="en-US" sz="1800"/>
              <a:t>Gradients sign and magnitude</a:t>
            </a:r>
            <a:endParaRPr/>
          </a:p>
          <a:p>
            <a:pPr marL="228600" lvl="0" indent="-228600" algn="l" rtl="0">
              <a:lnSpc>
                <a:spcPct val="90000"/>
              </a:lnSpc>
              <a:spcBef>
                <a:spcPts val="0"/>
              </a:spcBef>
              <a:spcAft>
                <a:spcPts val="0"/>
              </a:spcAft>
              <a:buClr>
                <a:srgbClr val="FF0000"/>
              </a:buClr>
              <a:buSzPts val="1800"/>
              <a:buChar char="•"/>
            </a:pPr>
            <a:r>
              <a:rPr lang="en-US" sz="1800">
                <a:solidFill>
                  <a:srgbClr val="FF0000"/>
                </a:solidFill>
              </a:rPr>
              <a:t>How are motion directions decided using above?</a:t>
            </a:r>
            <a:endParaRPr/>
          </a:p>
          <a:p>
            <a:pPr marL="228600" lvl="0" indent="-228600" algn="l" rtl="0">
              <a:lnSpc>
                <a:spcPct val="90000"/>
              </a:lnSpc>
              <a:spcBef>
                <a:spcPts val="0"/>
              </a:spcBef>
              <a:spcAft>
                <a:spcPts val="0"/>
              </a:spcAft>
              <a:buClr>
                <a:schemeClr val="dk1"/>
              </a:buClr>
              <a:buSzPts val="1800"/>
              <a:buChar char="•"/>
            </a:pPr>
            <a:r>
              <a:rPr lang="en-US" sz="1800"/>
              <a:t>Explore (unbiased) vs. change (biased) direction choice</a:t>
            </a:r>
            <a:endParaRPr/>
          </a:p>
          <a:p>
            <a:pPr marL="0" lvl="0" indent="0" algn="l" rtl="0">
              <a:lnSpc>
                <a:spcPct val="90000"/>
              </a:lnSpc>
              <a:spcBef>
                <a:spcPts val="0"/>
              </a:spcBef>
              <a:spcAft>
                <a:spcPts val="0"/>
              </a:spcAft>
              <a:buClr>
                <a:schemeClr val="dk1"/>
              </a:buClr>
              <a:buSzPts val="1800"/>
              <a:buNone/>
            </a:pPr>
            <a:endParaRPr sz="1800"/>
          </a:p>
        </p:txBody>
      </p:sp>
      <p:sp>
        <p:nvSpPr>
          <p:cNvPr id="397" name="Google Shape;39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398" name="Google Shape;39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399" name="Google Shape;399;p18"/>
          <p:cNvSpPr txBox="1">
            <a:spLocks noGrp="1"/>
          </p:cNvSpPr>
          <p:nvPr>
            <p:ph type="sldNum" idx="12"/>
          </p:nvPr>
        </p:nvSpPr>
        <p:spPr>
          <a:xfrm>
            <a:off x="8775127" y="578821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400" name="Google Shape;400;p18"/>
          <p:cNvSpPr txBox="1"/>
          <p:nvPr/>
        </p:nvSpPr>
        <p:spPr>
          <a:xfrm>
            <a:off x="4477947" y="554966"/>
            <a:ext cx="6220691" cy="1506245"/>
          </a:xfrm>
          <a:prstGeom prst="rect">
            <a:avLst/>
          </a:prstGeom>
          <a:blipFill rotWithShape="1">
            <a:blip r:embed="rId3">
              <a:alphaModFix/>
            </a:blip>
            <a:stretch>
              <a:fillRect l="-685" t="-40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401" name="Google Shape;401;p18"/>
          <p:cNvPicPr preferRelativeResize="0"/>
          <p:nvPr/>
        </p:nvPicPr>
        <p:blipFill rotWithShape="1">
          <a:blip r:embed="rId4">
            <a:alphaModFix/>
          </a:blip>
          <a:srcRect/>
          <a:stretch/>
        </p:blipFill>
        <p:spPr>
          <a:xfrm>
            <a:off x="1524001" y="586780"/>
            <a:ext cx="2564645" cy="2113009"/>
          </a:xfrm>
          <a:prstGeom prst="rect">
            <a:avLst/>
          </a:prstGeom>
          <a:noFill/>
          <a:ln>
            <a:noFill/>
          </a:ln>
        </p:spPr>
      </p:pic>
      <p:pic>
        <p:nvPicPr>
          <p:cNvPr id="402" name="Google Shape;402;p18"/>
          <p:cNvPicPr preferRelativeResize="0"/>
          <p:nvPr/>
        </p:nvPicPr>
        <p:blipFill rotWithShape="1">
          <a:blip r:embed="rId5">
            <a:alphaModFix/>
          </a:blip>
          <a:srcRect/>
          <a:stretch/>
        </p:blipFill>
        <p:spPr>
          <a:xfrm>
            <a:off x="1600664" y="4632990"/>
            <a:ext cx="3599716" cy="1967357"/>
          </a:xfrm>
          <a:prstGeom prst="rect">
            <a:avLst/>
          </a:prstGeom>
          <a:noFill/>
          <a:ln>
            <a:noFill/>
          </a:ln>
        </p:spPr>
      </p:pic>
      <p:graphicFrame>
        <p:nvGraphicFramePr>
          <p:cNvPr id="403" name="Google Shape;403;p18"/>
          <p:cNvGraphicFramePr/>
          <p:nvPr/>
        </p:nvGraphicFramePr>
        <p:xfrm>
          <a:off x="2170024" y="5055673"/>
          <a:ext cx="3026025" cy="1488275"/>
        </p:xfrm>
        <a:graphic>
          <a:graphicData uri="http://schemas.openxmlformats.org/drawingml/2006/table">
            <a:tbl>
              <a:tblPr firstRow="1" bandRow="1">
                <a:noFill/>
                <a:tableStyleId>{E3B76FBB-6147-4190-BAD4-E463B2D54611}</a:tableStyleId>
              </a:tblPr>
              <a:tblGrid>
                <a:gridCol w="496250">
                  <a:extLst>
                    <a:ext uri="{9D8B030D-6E8A-4147-A177-3AD203B41FA5}">
                      <a16:colId xmlns:a16="http://schemas.microsoft.com/office/drawing/2014/main" val="20000"/>
                    </a:ext>
                  </a:extLst>
                </a:gridCol>
                <a:gridCol w="854375">
                  <a:extLst>
                    <a:ext uri="{9D8B030D-6E8A-4147-A177-3AD203B41FA5}">
                      <a16:colId xmlns:a16="http://schemas.microsoft.com/office/drawing/2014/main" val="20001"/>
                    </a:ext>
                  </a:extLst>
                </a:gridCol>
                <a:gridCol w="918900">
                  <a:extLst>
                    <a:ext uri="{9D8B030D-6E8A-4147-A177-3AD203B41FA5}">
                      <a16:colId xmlns:a16="http://schemas.microsoft.com/office/drawing/2014/main" val="20002"/>
                    </a:ext>
                  </a:extLst>
                </a:gridCol>
                <a:gridCol w="756500">
                  <a:extLst>
                    <a:ext uri="{9D8B030D-6E8A-4147-A177-3AD203B41FA5}">
                      <a16:colId xmlns:a16="http://schemas.microsoft.com/office/drawing/2014/main" val="20003"/>
                    </a:ext>
                  </a:extLst>
                </a:gridCol>
              </a:tblGrid>
              <a:tr h="322625">
                <a:tc>
                  <a:txBody>
                    <a:bodyPr/>
                    <a:lstStyle/>
                    <a:p>
                      <a:pPr marL="0" marR="0" lvl="0" indent="0" algn="ctr" rtl="0">
                        <a:spcBef>
                          <a:spcPts val="0"/>
                        </a:spcBef>
                        <a:spcAft>
                          <a:spcPts val="0"/>
                        </a:spcAft>
                        <a:buNone/>
                      </a:pPr>
                      <a:endParaRPr sz="1400" b="1" u="none" strike="noStrike" cap="none"/>
                    </a:p>
                  </a:txBody>
                  <a:tcPr marL="91450" marR="91450" marT="45725" marB="45725">
                    <a:solidFill>
                      <a:schemeClr val="lt1"/>
                    </a:solidFill>
                  </a:tcPr>
                </a:tc>
                <a:tc>
                  <a:txBody>
                    <a:bodyPr/>
                    <a:lstStyle/>
                    <a:p>
                      <a:pPr marL="0" marR="0" lvl="0" indent="0" algn="ctr" rtl="0">
                        <a:spcBef>
                          <a:spcPts val="0"/>
                        </a:spcBef>
                        <a:spcAft>
                          <a:spcPts val="0"/>
                        </a:spcAft>
                        <a:buNone/>
                      </a:pPr>
                      <a:r>
                        <a:rPr lang="en-US" sz="1400" b="1" u="none" strike="noStrike" cap="none"/>
                        <a:t>&gt;0</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en-US" sz="1400" b="1" u="none" strike="noStrike" cap="none"/>
                        <a:t>&lt;0</a:t>
                      </a:r>
                      <a:endParaRPr/>
                    </a:p>
                  </a:txBody>
                  <a:tcPr marL="91450" marR="91450" marT="45725" marB="45725">
                    <a:solidFill>
                      <a:schemeClr val="lt1"/>
                    </a:solidFill>
                  </a:tcPr>
                </a:tc>
                <a:extLst>
                  <a:ext uri="{0D108BD9-81ED-4DB2-BD59-A6C34878D82A}">
                    <a16:rowId xmlns:a16="http://schemas.microsoft.com/office/drawing/2014/main" val="10000"/>
                  </a:ext>
                </a:extLst>
              </a:tr>
              <a:tr h="388550">
                <a:tc>
                  <a:txBody>
                    <a:bodyPr/>
                    <a:lstStyle/>
                    <a:p>
                      <a:pPr marL="0" marR="0" lvl="0" indent="0" algn="ctr" rtl="0">
                        <a:spcBef>
                          <a:spcPts val="0"/>
                        </a:spcBef>
                        <a:spcAft>
                          <a:spcPts val="0"/>
                        </a:spcAft>
                        <a:buNone/>
                      </a:pPr>
                      <a:r>
                        <a:rPr lang="en-US" sz="1400" b="1" u="none" strike="noStrike" cap="none"/>
                        <a:t>&gt;0</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en-US" sz="1400" b="1" u="none" strike="noStrike" cap="none">
                          <a:solidFill>
                            <a:srgbClr val="FF0000"/>
                          </a:solidFill>
                        </a:rPr>
                        <a:t>Change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en-US" sz="1400" b="1" u="none" strike="noStrike" cap="none">
                          <a:solidFill>
                            <a:srgbClr val="00B0F0"/>
                          </a:solidFill>
                        </a:rPr>
                        <a:t>Random</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Clr>
                          <a:srgbClr val="00B050"/>
                        </a:buClr>
                        <a:buSzPts val="1400"/>
                        <a:buFont typeface="Calibri"/>
                        <a:buNone/>
                      </a:pPr>
                      <a:r>
                        <a:rPr lang="en-US" sz="1400" b="1" u="none" strike="noStrike" cap="none">
                          <a:solidFill>
                            <a:srgbClr val="00B050"/>
                          </a:solidFill>
                        </a:rPr>
                        <a:t>straight</a:t>
                      </a:r>
                      <a:endParaRPr/>
                    </a:p>
                  </a:txBody>
                  <a:tcPr marL="91450" marR="91450" marT="45725" marB="45725">
                    <a:solidFill>
                      <a:schemeClr val="lt1"/>
                    </a:solidFill>
                  </a:tcPr>
                </a:tc>
                <a:extLst>
                  <a:ext uri="{0D108BD9-81ED-4DB2-BD59-A6C34878D82A}">
                    <a16:rowId xmlns:a16="http://schemas.microsoft.com/office/drawing/2014/main" val="10001"/>
                  </a:ext>
                </a:extLst>
              </a:tr>
              <a:tr h="388550">
                <a:tc>
                  <a:txBody>
                    <a:bodyPr/>
                    <a:lstStyle/>
                    <a:p>
                      <a:pPr marL="0" marR="0" lvl="0" indent="0" algn="ctr" rtl="0">
                        <a:spcBef>
                          <a:spcPts val="0"/>
                        </a:spcBef>
                        <a:spcAft>
                          <a:spcPts val="0"/>
                        </a:spcAft>
                        <a:buNone/>
                      </a:pPr>
                      <a:r>
                        <a:rPr lang="en-US" sz="1400" b="1" u="none" strike="noStrike" cap="none"/>
                        <a:t>=0</a:t>
                      </a:r>
                      <a:endParaRPr/>
                    </a:p>
                  </a:txBody>
                  <a:tcPr marL="91450" marR="91450" marT="45725" marB="45725">
                    <a:solidFill>
                      <a:schemeClr val="lt1"/>
                    </a:solidFill>
                  </a:tcPr>
                </a:tc>
                <a:tc gridSpan="3">
                  <a:txBody>
                    <a:bodyPr/>
                    <a:lstStyle/>
                    <a:p>
                      <a:pPr marL="0" marR="0" lvl="0" indent="0" algn="ctr" rtl="0">
                        <a:spcBef>
                          <a:spcPts val="0"/>
                        </a:spcBef>
                        <a:spcAft>
                          <a:spcPts val="0"/>
                        </a:spcAft>
                        <a:buNone/>
                      </a:pPr>
                      <a:r>
                        <a:rPr lang="en-US" sz="1400" b="1" u="none" strike="noStrike" cap="none">
                          <a:solidFill>
                            <a:srgbClr val="00B050"/>
                          </a:solidFill>
                        </a:rPr>
                        <a:t>Straight</a:t>
                      </a:r>
                      <a:endParaRPr/>
                    </a:p>
                  </a:txBody>
                  <a:tcPr marL="91450" marR="91450" marT="45725" marB="45725">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8550">
                <a:tc>
                  <a:txBody>
                    <a:bodyPr/>
                    <a:lstStyle/>
                    <a:p>
                      <a:pPr marL="0" marR="0" lvl="0" indent="0" algn="ctr" rtl="0">
                        <a:spcBef>
                          <a:spcPts val="0"/>
                        </a:spcBef>
                        <a:spcAft>
                          <a:spcPts val="0"/>
                        </a:spcAft>
                        <a:buNone/>
                      </a:pPr>
                      <a:r>
                        <a:rPr lang="en-US" sz="1400" b="1" u="none" strike="noStrike" cap="none"/>
                        <a:t>&lt;0</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en-US" sz="1400" b="1" u="none" strike="noStrike" cap="none">
                          <a:solidFill>
                            <a:srgbClr val="00B050"/>
                          </a:solidFill>
                        </a:rPr>
                        <a:t>straight</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en-US" sz="1400" b="1" u="none" strike="noStrike" cap="none">
                          <a:solidFill>
                            <a:srgbClr val="00B0F0"/>
                          </a:solidFill>
                        </a:rPr>
                        <a:t>Random</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en-US" sz="1400" b="1" u="none" strike="noStrike" cap="none">
                          <a:solidFill>
                            <a:srgbClr val="FF0000"/>
                          </a:solidFill>
                        </a:rPr>
                        <a:t>Change</a:t>
                      </a:r>
                      <a:endParaRPr/>
                    </a:p>
                  </a:txBody>
                  <a:tcPr marL="91450" marR="91450" marT="45725" marB="45725">
                    <a:solidFill>
                      <a:schemeClr val="lt1"/>
                    </a:solidFill>
                  </a:tcPr>
                </a:tc>
                <a:extLst>
                  <a:ext uri="{0D108BD9-81ED-4DB2-BD59-A6C34878D82A}">
                    <a16:rowId xmlns:a16="http://schemas.microsoft.com/office/drawing/2014/main" val="10003"/>
                  </a:ext>
                </a:extLst>
              </a:tr>
            </a:tbl>
          </a:graphicData>
        </a:graphic>
      </p:graphicFrame>
      <p:sp>
        <p:nvSpPr>
          <p:cNvPr id="404" name="Google Shape;404;p18"/>
          <p:cNvSpPr/>
          <p:nvPr/>
        </p:nvSpPr>
        <p:spPr>
          <a:xfrm>
            <a:off x="4698567" y="-61888"/>
            <a:ext cx="603524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 Santurkar IJCNN 2014 </a:t>
            </a:r>
            <a:r>
              <a:rPr lang="en-US" sz="16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https://doi.org/10.1109/IJCNN.2015.7280646</a:t>
            </a:r>
            <a:r>
              <a:rPr lang="en-US" sz="1600">
                <a:solidFill>
                  <a:schemeClr val="dk1"/>
                </a:solidFill>
                <a:latin typeface="Calibri"/>
                <a:ea typeface="Calibri"/>
                <a:cs typeface="Calibri"/>
                <a:sym typeface="Calibri"/>
              </a:rPr>
              <a:t>  </a:t>
            </a:r>
            <a:endParaRPr/>
          </a:p>
        </p:txBody>
      </p:sp>
      <p:pic>
        <p:nvPicPr>
          <p:cNvPr id="405" name="Google Shape;405;p18"/>
          <p:cNvPicPr preferRelativeResize="0"/>
          <p:nvPr/>
        </p:nvPicPr>
        <p:blipFill rotWithShape="1">
          <a:blip r:embed="rId7">
            <a:alphaModFix/>
          </a:blip>
          <a:srcRect/>
          <a:stretch/>
        </p:blipFill>
        <p:spPr>
          <a:xfrm>
            <a:off x="6383142" y="1519430"/>
            <a:ext cx="4152900" cy="1085850"/>
          </a:xfrm>
          <a:prstGeom prst="rect">
            <a:avLst/>
          </a:prstGeom>
          <a:noFill/>
          <a:ln>
            <a:noFill/>
          </a:ln>
        </p:spPr>
      </p:pic>
      <p:pic>
        <p:nvPicPr>
          <p:cNvPr id="406" name="Google Shape;406;p18"/>
          <p:cNvPicPr preferRelativeResize="0"/>
          <p:nvPr/>
        </p:nvPicPr>
        <p:blipFill rotWithShape="1">
          <a:blip r:embed="rId8">
            <a:alphaModFix/>
          </a:blip>
          <a:srcRect/>
          <a:stretch/>
        </p:blipFill>
        <p:spPr>
          <a:xfrm>
            <a:off x="6486420" y="3610853"/>
            <a:ext cx="3657600" cy="504825"/>
          </a:xfrm>
          <a:prstGeom prst="rect">
            <a:avLst/>
          </a:prstGeom>
          <a:noFill/>
          <a:ln>
            <a:noFill/>
          </a:ln>
        </p:spPr>
      </p:pic>
      <p:pic>
        <p:nvPicPr>
          <p:cNvPr id="407" name="Google Shape;407;p18"/>
          <p:cNvPicPr preferRelativeResize="0"/>
          <p:nvPr/>
        </p:nvPicPr>
        <p:blipFill rotWithShape="1">
          <a:blip r:embed="rId9">
            <a:alphaModFix/>
          </a:blip>
          <a:srcRect/>
          <a:stretch/>
        </p:blipFill>
        <p:spPr>
          <a:xfrm>
            <a:off x="6603427" y="2612387"/>
            <a:ext cx="3543300" cy="965165"/>
          </a:xfrm>
          <a:prstGeom prst="rect">
            <a:avLst/>
          </a:prstGeom>
          <a:noFill/>
          <a:ln>
            <a:noFill/>
          </a:ln>
        </p:spPr>
      </p:pic>
      <p:sp>
        <p:nvSpPr>
          <p:cNvPr id="408" name="Google Shape;408;p18"/>
          <p:cNvSpPr txBox="1"/>
          <p:nvPr/>
        </p:nvSpPr>
        <p:spPr>
          <a:xfrm>
            <a:off x="5492408" y="4075271"/>
            <a:ext cx="5174599" cy="2798237"/>
          </a:xfrm>
          <a:prstGeom prst="rect">
            <a:avLst/>
          </a:prstGeom>
          <a:solidFill>
            <a:schemeClr val="lt1"/>
          </a:solid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Inhibit Random walk to go systematically; random walk is unbiased searches to be </a:t>
            </a:r>
            <a:r>
              <a:rPr lang="en-US" sz="1600" u="sng">
                <a:solidFill>
                  <a:schemeClr val="dk1"/>
                </a:solidFill>
                <a:latin typeface="Calibri"/>
                <a:ea typeface="Calibri"/>
                <a:cs typeface="Calibri"/>
                <a:sym typeface="Calibri"/>
              </a:rPr>
              <a:t>tuned out </a:t>
            </a:r>
            <a:r>
              <a:rPr lang="en-US" sz="1600">
                <a:solidFill>
                  <a:schemeClr val="dk1"/>
                </a:solidFill>
                <a:latin typeface="Calibri"/>
                <a:ea typeface="Calibri"/>
                <a:cs typeface="Calibri"/>
                <a:sym typeface="Calibri"/>
              </a:rPr>
              <a:t>towards highest gradient </a:t>
            </a:r>
            <a:endParaRPr/>
          </a:p>
          <a:p>
            <a:pPr marL="228600" marR="0" lvl="0" indent="-228600" algn="l" rtl="0">
              <a:lnSpc>
                <a:spcPct val="90000"/>
              </a:lnSpc>
              <a:spcBef>
                <a:spcPts val="0"/>
              </a:spcBef>
              <a:spcAft>
                <a:spcPts val="0"/>
              </a:spcAft>
              <a:buClr>
                <a:srgbClr val="FF0000"/>
              </a:buClr>
              <a:buSzPts val="1600"/>
              <a:buFont typeface="Arial"/>
              <a:buChar char="•"/>
            </a:pPr>
            <a:r>
              <a:rPr lang="en-US" sz="1600">
                <a:solidFill>
                  <a:srgbClr val="FF0000"/>
                </a:solidFill>
                <a:latin typeface="Calibri"/>
                <a:ea typeface="Calibri"/>
                <a:cs typeface="Calibri"/>
                <a:sym typeface="Calibri"/>
              </a:rPr>
              <a:t>Why do we have both clockwise &amp; anti-clockwise turn?</a:t>
            </a:r>
            <a:endParaRPr sz="16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Imagine moving along a hill trying to maintain a fixed height; One side will be high; another low; this choice helps oscillate along trajectory like a snake. (mimics biology!)</a:t>
            </a:r>
            <a:endParaRPr sz="1600">
              <a:solidFill>
                <a:srgbClr val="FF0000"/>
              </a:solidFill>
              <a:latin typeface="Calibri"/>
              <a:ea typeface="Calibri"/>
              <a:cs typeface="Calibri"/>
              <a:sym typeface="Calibri"/>
            </a:endParaRPr>
          </a:p>
          <a:p>
            <a:pPr marL="228600" marR="0" lvl="0" indent="-228600" algn="l" rtl="0">
              <a:lnSpc>
                <a:spcPct val="90000"/>
              </a:lnSpc>
              <a:spcBef>
                <a:spcPts val="0"/>
              </a:spcBef>
              <a:spcAft>
                <a:spcPts val="0"/>
              </a:spcAft>
              <a:buClr>
                <a:srgbClr val="FF0000"/>
              </a:buClr>
              <a:buSzPts val="1600"/>
              <a:buFont typeface="Arial"/>
              <a:buChar char="•"/>
            </a:pPr>
            <a:r>
              <a:rPr lang="en-US" sz="1600">
                <a:solidFill>
                  <a:srgbClr val="FF0000"/>
                </a:solidFill>
                <a:latin typeface="Calibri"/>
                <a:ea typeface="Calibri"/>
                <a:cs typeface="Calibri"/>
                <a:sym typeface="Calibri"/>
              </a:rPr>
              <a:t>What happens if we do not have anti-clockwise turn?</a:t>
            </a:r>
            <a:endParaRPr sz="16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Any unfavorable situation will cause worm to sample all direction serially</a:t>
            </a:r>
            <a:endParaRPr/>
          </a:p>
          <a:p>
            <a:pPr marL="0" marR="0" lvl="0" indent="0" algn="l" rtl="0">
              <a:lnSpc>
                <a:spcPct val="9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AND operations is produced with threshold (i.e. 2 pre-neuron inputs can activate); Easy to have separate directions 🡺 separate ANDs (down vs. up gradient);</a:t>
            </a:r>
            <a:endParaRPr/>
          </a:p>
          <a:p>
            <a:pPr marL="0" marR="0" lvl="0" indent="0" algn="l" rtl="0">
              <a:lnSpc>
                <a:spcPct val="9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Same direction using 4 inputs 🡺 needs design</a:t>
            </a:r>
            <a:endParaRPr sz="1600">
              <a:solidFill>
                <a:schemeClr val="dk1"/>
              </a:solidFill>
              <a:latin typeface="Calibri"/>
              <a:ea typeface="Calibri"/>
              <a:cs typeface="Calibri"/>
              <a:sym typeface="Calibri"/>
            </a:endParaRPr>
          </a:p>
          <a:p>
            <a:pPr marL="228600" marR="0" lvl="0" indent="-127000" algn="l" rtl="0">
              <a:lnSpc>
                <a:spcPct val="9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8">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8">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08">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08">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08">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08">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08">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0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9"/>
          <p:cNvSpPr txBox="1">
            <a:spLocks noGrp="1"/>
          </p:cNvSpPr>
          <p:nvPr>
            <p:ph type="title"/>
          </p:nvPr>
        </p:nvSpPr>
        <p:spPr>
          <a:xfrm>
            <a:off x="838200" y="202333"/>
            <a:ext cx="10515600" cy="46460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Parallel to a PID controller</a:t>
            </a:r>
            <a:endParaRPr/>
          </a:p>
        </p:txBody>
      </p:sp>
      <p:sp>
        <p:nvSpPr>
          <p:cNvPr id="414" name="Google Shape;414;p19"/>
          <p:cNvSpPr txBox="1">
            <a:spLocks noGrp="1"/>
          </p:cNvSpPr>
          <p:nvPr>
            <p:ph type="body" idx="1"/>
          </p:nvPr>
        </p:nvSpPr>
        <p:spPr>
          <a:xfrm>
            <a:off x="2152650" y="758085"/>
            <a:ext cx="7886700" cy="1721880"/>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i="1"/>
              <a:t>P</a:t>
            </a:r>
            <a:r>
              <a:rPr lang="en-US"/>
              <a:t> accounts for present values of the SP-PV error. </a:t>
            </a:r>
            <a:endParaRPr/>
          </a:p>
          <a:p>
            <a:pPr marL="228600" lvl="0" indent="-228600" algn="l" rtl="0">
              <a:lnSpc>
                <a:spcPct val="90000"/>
              </a:lnSpc>
              <a:spcBef>
                <a:spcPts val="1000"/>
              </a:spcBef>
              <a:spcAft>
                <a:spcPts val="0"/>
              </a:spcAft>
              <a:buClr>
                <a:schemeClr val="dk1"/>
              </a:buClr>
              <a:buSzPct val="100000"/>
              <a:buChar char="•"/>
            </a:pPr>
            <a:r>
              <a:rPr lang="en-US" i="1"/>
              <a:t>I</a:t>
            </a:r>
            <a:r>
              <a:rPr lang="en-US"/>
              <a:t> accounts for past values of the SP-PV error and integrates them over time to produce the I term. </a:t>
            </a:r>
            <a:endParaRPr/>
          </a:p>
          <a:p>
            <a:pPr marL="228600" lvl="0" indent="-228600" algn="l" rtl="0">
              <a:lnSpc>
                <a:spcPct val="90000"/>
              </a:lnSpc>
              <a:spcBef>
                <a:spcPts val="1000"/>
              </a:spcBef>
              <a:spcAft>
                <a:spcPts val="0"/>
              </a:spcAft>
              <a:buClr>
                <a:schemeClr val="dk1"/>
              </a:buClr>
              <a:buSzPct val="100000"/>
              <a:buChar char="•"/>
            </a:pPr>
            <a:r>
              <a:rPr lang="en-US" i="1"/>
              <a:t>D</a:t>
            </a:r>
            <a:r>
              <a:rPr lang="en-US"/>
              <a:t> accounts for possible future trends of the SP-PV error, based on its current rate of change.  </a:t>
            </a:r>
            <a:endParaRPr/>
          </a:p>
        </p:txBody>
      </p:sp>
      <p:sp>
        <p:nvSpPr>
          <p:cNvPr id="415" name="Google Shape;41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416" name="Google Shape;41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417" name="Google Shape;41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418" name="Google Shape;418;p19" descr="https://upload.wikimedia.org/wikipedia/commons/thumb/4/43/PID_en.svg/400px-PID_en.svg.png"/>
          <p:cNvPicPr preferRelativeResize="0"/>
          <p:nvPr/>
        </p:nvPicPr>
        <p:blipFill rotWithShape="1">
          <a:blip r:embed="rId3">
            <a:alphaModFix/>
          </a:blip>
          <a:srcRect/>
          <a:stretch/>
        </p:blipFill>
        <p:spPr>
          <a:xfrm>
            <a:off x="2721175" y="2590770"/>
            <a:ext cx="6749647" cy="2396127"/>
          </a:xfrm>
          <a:prstGeom prst="rect">
            <a:avLst/>
          </a:prstGeom>
          <a:noFill/>
          <a:ln>
            <a:noFill/>
          </a:ln>
        </p:spPr>
      </p:pic>
      <p:sp>
        <p:nvSpPr>
          <p:cNvPr id="419" name="Google Shape;419;p19"/>
          <p:cNvSpPr txBox="1"/>
          <p:nvPr/>
        </p:nvSpPr>
        <p:spPr>
          <a:xfrm>
            <a:off x="1784762" y="4903028"/>
            <a:ext cx="4325094"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Calibri"/>
                <a:ea typeface="Calibri"/>
                <a:cs typeface="Calibri"/>
                <a:sym typeface="Calibri"/>
              </a:rPr>
              <a:t>What is the difference between the neural circuit and PID controller?</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Neural circuit is a PD controller.</a:t>
            </a:r>
            <a:endParaRPr/>
          </a:p>
          <a:p>
            <a:pPr marL="0" marR="0" lvl="0" indent="0" algn="l" rtl="0">
              <a:spcBef>
                <a:spcPts val="0"/>
              </a:spcBef>
              <a:spcAft>
                <a:spcPts val="0"/>
              </a:spcAft>
              <a:buNone/>
            </a:pPr>
            <a:r>
              <a:rPr lang="en-US" sz="2000">
                <a:solidFill>
                  <a:srgbClr val="FF0000"/>
                </a:solidFill>
                <a:latin typeface="Calibri"/>
                <a:ea typeface="Calibri"/>
                <a:cs typeface="Calibri"/>
                <a:sym typeface="Calibri"/>
              </a:rPr>
              <a:t>Why is integration not important?</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Small errors/offsets are not critical</a:t>
            </a:r>
            <a:endParaRPr/>
          </a:p>
        </p:txBody>
      </p:sp>
      <p:sp>
        <p:nvSpPr>
          <p:cNvPr id="420" name="Google Shape;420;p19"/>
          <p:cNvSpPr/>
          <p:nvPr/>
        </p:nvSpPr>
        <p:spPr>
          <a:xfrm>
            <a:off x="7385304" y="-70678"/>
            <a:ext cx="300313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https://en.wikipedia.org/wiki/PID_controller</a:t>
            </a:r>
            <a:r>
              <a:rPr lang="en-US" sz="1200">
                <a:solidFill>
                  <a:schemeClr val="dk1"/>
                </a:solidFill>
                <a:latin typeface="Calibri"/>
                <a:ea typeface="Calibri"/>
                <a:cs typeface="Calibri"/>
                <a:sym typeface="Calibri"/>
              </a:rPr>
              <a:t> </a:t>
            </a:r>
            <a:endParaRPr/>
          </a:p>
        </p:txBody>
      </p:sp>
      <p:sp>
        <p:nvSpPr>
          <p:cNvPr id="421" name="Google Shape;421;p19"/>
          <p:cNvSpPr txBox="1"/>
          <p:nvPr/>
        </p:nvSpPr>
        <p:spPr>
          <a:xfrm>
            <a:off x="5962278" y="4986896"/>
            <a:ext cx="4325094"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Calibri"/>
                <a:ea typeface="Calibri"/>
                <a:cs typeface="Calibri"/>
                <a:sym typeface="Calibri"/>
              </a:rPr>
              <a:t>What is the equivalent of changing synaptic weights for a PID controller?</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Tuning PID controller parameters; This is a difficult problem; &lt;open problem&gt;</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Overview</a:t>
            </a:r>
            <a:endParaRPr/>
          </a:p>
        </p:txBody>
      </p:sp>
      <p:sp>
        <p:nvSpPr>
          <p:cNvPr id="96" name="Google Shape;96;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IF vs. LIF neuron: A coincidence detector</a:t>
            </a:r>
            <a:endParaRPr/>
          </a:p>
          <a:p>
            <a:pPr marL="228600" indent="-228600">
              <a:buSzPts val="2800"/>
            </a:pPr>
            <a:r>
              <a:rPr lang="en-US"/>
              <a:t>How accurate is spike timing? </a:t>
            </a:r>
          </a:p>
          <a:p>
            <a:pPr marL="228600" lvl="0" indent="-228600" algn="l" rtl="0">
              <a:lnSpc>
                <a:spcPct val="90000"/>
              </a:lnSpc>
              <a:spcBef>
                <a:spcPts val="1000"/>
              </a:spcBef>
              <a:spcAft>
                <a:spcPts val="0"/>
              </a:spcAft>
              <a:buClr>
                <a:schemeClr val="dk1"/>
              </a:buClr>
              <a:buSzPts val="2800"/>
              <a:buChar char="•"/>
            </a:pPr>
            <a:r>
              <a:rPr lang="en-US"/>
              <a:t>Modeling of average behavior</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97" name="Google Shape;97;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98" name="Google Shape;9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99" name="Google Shape;9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0"/>
          <p:cNvSpPr txBox="1">
            <a:spLocks noGrp="1"/>
          </p:cNvSpPr>
          <p:nvPr>
            <p:ph type="title"/>
          </p:nvPr>
        </p:nvSpPr>
        <p:spPr>
          <a:xfrm>
            <a:off x="2152650" y="221067"/>
            <a:ext cx="7886700" cy="74824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Can you engineer a neuronal AND gate?</a:t>
            </a:r>
            <a:endParaRPr/>
          </a:p>
        </p:txBody>
      </p:sp>
      <p:sp>
        <p:nvSpPr>
          <p:cNvPr id="427" name="Google Shape;427;p20"/>
          <p:cNvSpPr txBox="1">
            <a:spLocks noGrp="1"/>
          </p:cNvSpPr>
          <p:nvPr>
            <p:ph type="body" idx="1"/>
          </p:nvPr>
        </p:nvSpPr>
        <p:spPr>
          <a:xfrm>
            <a:off x="2152650" y="1327355"/>
            <a:ext cx="5486400" cy="484960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Input neurons senses concentration and concentration gradient</a:t>
            </a:r>
            <a:endParaRPr/>
          </a:p>
          <a:p>
            <a:pPr marL="228600" indent="-228600">
              <a:buSzPts val="2800"/>
            </a:pPr>
            <a:r>
              <a:rPr lang="en-US"/>
              <a:t>Temperature cause turning </a:t>
            </a:r>
          </a:p>
        </p:txBody>
      </p:sp>
      <p:sp>
        <p:nvSpPr>
          <p:cNvPr id="428" name="Google Shape;42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429" name="Google Shape;42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430" name="Google Shape;43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431" name="Google Shape;431;p20"/>
          <p:cNvSpPr txBox="1"/>
          <p:nvPr/>
        </p:nvSpPr>
        <p:spPr>
          <a:xfrm>
            <a:off x="8245040" y="461707"/>
            <a:ext cx="21467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 Shukla ICANN 2018</a:t>
            </a:r>
            <a:endParaRPr/>
          </a:p>
        </p:txBody>
      </p:sp>
      <p:pic>
        <p:nvPicPr>
          <p:cNvPr id="432" name="Google Shape;432;p20"/>
          <p:cNvPicPr preferRelativeResize="0"/>
          <p:nvPr/>
        </p:nvPicPr>
        <p:blipFill rotWithShape="1">
          <a:blip r:embed="rId3">
            <a:alphaModFix/>
          </a:blip>
          <a:srcRect/>
          <a:stretch/>
        </p:blipFill>
        <p:spPr>
          <a:xfrm>
            <a:off x="1159844" y="3428866"/>
            <a:ext cx="5270574" cy="2027963"/>
          </a:xfrm>
          <a:prstGeom prst="rect">
            <a:avLst/>
          </a:prstGeom>
          <a:noFill/>
          <a:ln>
            <a:noFill/>
          </a:ln>
        </p:spPr>
      </p:pic>
      <p:pic>
        <p:nvPicPr>
          <p:cNvPr id="433" name="Google Shape;433;p20"/>
          <p:cNvPicPr preferRelativeResize="0"/>
          <p:nvPr/>
        </p:nvPicPr>
        <p:blipFill rotWithShape="1">
          <a:blip r:embed="rId4">
            <a:alphaModFix/>
          </a:blip>
          <a:srcRect/>
          <a:stretch/>
        </p:blipFill>
        <p:spPr>
          <a:xfrm>
            <a:off x="7639050" y="2832936"/>
            <a:ext cx="2752732" cy="3561339"/>
          </a:xfrm>
          <a:prstGeom prst="rect">
            <a:avLst/>
          </a:prstGeom>
          <a:noFill/>
          <a:ln>
            <a:noFill/>
          </a:ln>
        </p:spPr>
      </p:pic>
      <p:pic>
        <p:nvPicPr>
          <p:cNvPr id="434" name="Google Shape;434;p20"/>
          <p:cNvPicPr preferRelativeResize="0"/>
          <p:nvPr/>
        </p:nvPicPr>
        <p:blipFill rotWithShape="1">
          <a:blip r:embed="rId5">
            <a:alphaModFix/>
          </a:blip>
          <a:srcRect/>
          <a:stretch/>
        </p:blipFill>
        <p:spPr>
          <a:xfrm>
            <a:off x="7847052" y="858666"/>
            <a:ext cx="2357222" cy="16641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838200" y="66642"/>
            <a:ext cx="10515600" cy="8230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a:t>Other dynamics: Escaping local minima</a:t>
            </a:r>
            <a:endParaRPr/>
          </a:p>
        </p:txBody>
      </p:sp>
      <p:sp>
        <p:nvSpPr>
          <p:cNvPr id="441" name="Google Shape;44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442" name="Google Shape;44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443" name="Google Shape;44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444" name="Google Shape;44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445" name="Google Shape;445;p21" descr="Figure_13"/>
          <p:cNvPicPr preferRelativeResize="0"/>
          <p:nvPr/>
        </p:nvPicPr>
        <p:blipFill rotWithShape="1">
          <a:blip r:embed="rId3">
            <a:alphaModFix/>
          </a:blip>
          <a:srcRect/>
          <a:stretch/>
        </p:blipFill>
        <p:spPr>
          <a:xfrm>
            <a:off x="2834291" y="1235034"/>
            <a:ext cx="2924810" cy="2028190"/>
          </a:xfrm>
          <a:prstGeom prst="rect">
            <a:avLst/>
          </a:prstGeom>
          <a:noFill/>
          <a:ln>
            <a:noFill/>
          </a:ln>
        </p:spPr>
      </p:pic>
      <p:pic>
        <p:nvPicPr>
          <p:cNvPr id="446" name="Google Shape;446;p21"/>
          <p:cNvPicPr preferRelativeResize="0"/>
          <p:nvPr/>
        </p:nvPicPr>
        <p:blipFill rotWithShape="1">
          <a:blip r:embed="rId4">
            <a:alphaModFix/>
          </a:blip>
          <a:srcRect/>
          <a:stretch/>
        </p:blipFill>
        <p:spPr>
          <a:xfrm>
            <a:off x="6972764" y="1028176"/>
            <a:ext cx="3204038" cy="2078074"/>
          </a:xfrm>
          <a:prstGeom prst="rect">
            <a:avLst/>
          </a:prstGeom>
          <a:noFill/>
          <a:ln>
            <a:noFill/>
          </a:ln>
        </p:spPr>
      </p:pic>
      <p:pic>
        <p:nvPicPr>
          <p:cNvPr id="447" name="Google Shape;447;p21"/>
          <p:cNvPicPr preferRelativeResize="0"/>
          <p:nvPr/>
        </p:nvPicPr>
        <p:blipFill rotWithShape="1">
          <a:blip r:embed="rId5">
            <a:alphaModFix/>
          </a:blip>
          <a:srcRect/>
          <a:stretch/>
        </p:blipFill>
        <p:spPr>
          <a:xfrm>
            <a:off x="7018784" y="3760512"/>
            <a:ext cx="3158018" cy="2056597"/>
          </a:xfrm>
          <a:prstGeom prst="rect">
            <a:avLst/>
          </a:prstGeom>
          <a:noFill/>
          <a:ln>
            <a:noFill/>
          </a:ln>
        </p:spPr>
      </p:pic>
      <p:sp>
        <p:nvSpPr>
          <p:cNvPr id="448" name="Google Shape;448;p21"/>
          <p:cNvSpPr/>
          <p:nvPr/>
        </p:nvSpPr>
        <p:spPr>
          <a:xfrm>
            <a:off x="1140542" y="5257533"/>
            <a:ext cx="48817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https://drive.google.com/open?id=0B6Vw29Er5yFHMUJiU29ybmlIRzBjSWxBekxuQ1BJSXdSeXJr</a:t>
            </a:r>
            <a:r>
              <a:rPr lang="en-US" sz="1800">
                <a:solidFill>
                  <a:schemeClr val="dk1"/>
                </a:solidFill>
                <a:latin typeface="Calibri"/>
                <a:ea typeface="Calibri"/>
                <a:cs typeface="Calibri"/>
                <a:sym typeface="Calibri"/>
              </a:rPr>
              <a:t> </a:t>
            </a:r>
            <a:endParaRPr/>
          </a:p>
        </p:txBody>
      </p:sp>
      <p:pic>
        <p:nvPicPr>
          <p:cNvPr id="449" name="Google Shape;449;p21"/>
          <p:cNvPicPr preferRelativeResize="0"/>
          <p:nvPr/>
        </p:nvPicPr>
        <p:blipFill rotWithShape="1">
          <a:blip r:embed="rId7">
            <a:alphaModFix/>
          </a:blip>
          <a:srcRect t="3051" b="-1"/>
          <a:stretch/>
        </p:blipFill>
        <p:spPr>
          <a:xfrm>
            <a:off x="2346765" y="3245613"/>
            <a:ext cx="4412373" cy="2067660"/>
          </a:xfrm>
          <a:prstGeom prst="rect">
            <a:avLst/>
          </a:prstGeom>
          <a:noFill/>
          <a:ln>
            <a:noFill/>
          </a:ln>
        </p:spPr>
      </p:pic>
      <mc:AlternateContent xmlns:mc="http://schemas.openxmlformats.org/markup-compatibility/2006" xmlns:p14="http://schemas.microsoft.com/office/powerpoint/2010/main" xmlns:aink="http://schemas.microsoft.com/office/drawing/2016/ink">
        <mc:Choice Requires="p14 aink">
          <p:contentPart p14:bwMode="auto" r:id="rId8">
            <p14:nvContentPartPr>
              <p14:cNvPr id="5" name="Ink 4">
                <a:extLst>
                  <a:ext uri="{FF2B5EF4-FFF2-40B4-BE49-F238E27FC236}">
                    <a16:creationId xmlns:a16="http://schemas.microsoft.com/office/drawing/2014/main" id="{98093B40-7A98-7C93-ECCF-D2B507A13E77}"/>
                  </a:ext>
                </a:extLst>
              </p14:cNvPr>
              <p14:cNvContentPartPr/>
              <p14:nvPr/>
            </p14:nvContentPartPr>
            <p14:xfrm>
              <a:off x="7962943" y="867164"/>
              <a:ext cx="57240" cy="167040"/>
            </p14:xfrm>
          </p:contentPart>
        </mc:Choice>
        <mc:Fallback xmlns="">
          <p:pic>
            <p:nvPicPr>
              <p:cNvPr id="5" name="Ink 4">
                <a:extLst>
                  <a:ext uri="{FF2B5EF4-FFF2-40B4-BE49-F238E27FC236}">
                    <a16:creationId xmlns:a16="http://schemas.microsoft.com/office/drawing/2014/main" id="{98093B40-7A98-7C93-ECCF-D2B507A13E77}"/>
                  </a:ext>
                </a:extLst>
              </p:cNvPr>
              <p:cNvPicPr/>
              <p:nvPr/>
            </p:nvPicPr>
            <p:blipFill>
              <a:blip r:embed="rId9"/>
              <a:stretch>
                <a:fillRect/>
              </a:stretch>
            </p:blipFill>
            <p:spPr>
              <a:xfrm>
                <a:off x="7854259" y="758931"/>
                <a:ext cx="274245" cy="383146"/>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Structure of the progress</a:t>
            </a:r>
            <a:endParaRPr/>
          </a:p>
        </p:txBody>
      </p:sp>
      <p:sp>
        <p:nvSpPr>
          <p:cNvPr id="455" name="Google Shape;455;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We studied a simple filter</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We re-invented the existing design in class</a:t>
            </a:r>
            <a:endParaRPr/>
          </a:p>
          <a:p>
            <a:pPr marL="685800" lvl="1" indent="-228600" algn="l" rtl="0">
              <a:lnSpc>
                <a:spcPct val="90000"/>
              </a:lnSpc>
              <a:spcBef>
                <a:spcPts val="500"/>
              </a:spcBef>
              <a:spcAft>
                <a:spcPts val="0"/>
              </a:spcAft>
              <a:buClr>
                <a:schemeClr val="dk1"/>
              </a:buClr>
              <a:buSzPts val="2400"/>
              <a:buChar char="•"/>
            </a:pPr>
            <a:r>
              <a:rPr lang="en-US"/>
              <a:t>Reverse engineering a C. Elegans Chemotaxis</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Reviewed further questions which leads to open questions </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Solutions of such questions will lead to research papers!</a:t>
            </a:r>
            <a:endParaRPr/>
          </a:p>
        </p:txBody>
      </p:sp>
      <p:sp>
        <p:nvSpPr>
          <p:cNvPr id="456" name="Google Shape;45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457" name="Google Shape;45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458" name="Google Shape;45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3"/>
          <p:cNvSpPr txBox="1">
            <a:spLocks noGrp="1"/>
          </p:cNvSpPr>
          <p:nvPr>
            <p:ph type="title"/>
          </p:nvPr>
        </p:nvSpPr>
        <p:spPr>
          <a:xfrm>
            <a:off x="838200" y="-90534"/>
            <a:ext cx="10515600" cy="68022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a:t>IF Neurons tune to the earliest spike by STDP</a:t>
            </a:r>
            <a:endParaRPr/>
          </a:p>
        </p:txBody>
      </p:sp>
      <p:sp>
        <p:nvSpPr>
          <p:cNvPr id="465" name="Google Shape;4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466" name="Google Shape;4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467" name="Google Shape;467;p23"/>
          <p:cNvSpPr txBox="1">
            <a:spLocks noGrp="1"/>
          </p:cNvSpPr>
          <p:nvPr>
            <p:ph type="sldNum" idx="12"/>
          </p:nvPr>
        </p:nvSpPr>
        <p:spPr>
          <a:xfrm>
            <a:off x="8610600" y="639861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468" name="Google Shape;468;p23"/>
          <p:cNvGrpSpPr/>
          <p:nvPr/>
        </p:nvGrpSpPr>
        <p:grpSpPr>
          <a:xfrm rot="5400000">
            <a:off x="2126276" y="-324894"/>
            <a:ext cx="1421316" cy="3017588"/>
            <a:chOff x="-246800" y="2504168"/>
            <a:chExt cx="2822430" cy="3017588"/>
          </a:xfrm>
        </p:grpSpPr>
        <p:sp>
          <p:nvSpPr>
            <p:cNvPr id="469" name="Google Shape;469;p23"/>
            <p:cNvSpPr/>
            <p:nvPr/>
          </p:nvSpPr>
          <p:spPr>
            <a:xfrm>
              <a:off x="265462" y="2654376"/>
              <a:ext cx="411277" cy="399893"/>
            </a:xfrm>
            <a:prstGeom prst="ellipse">
              <a:avLst/>
            </a:prstGeom>
            <a:solidFill>
              <a:srgbClr val="FFD966"/>
            </a:solidFill>
            <a:ln w="12700" cap="flat" cmpd="sng">
              <a:solidFill>
                <a:srgbClr val="3153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txBox="1"/>
            <p:nvPr/>
          </p:nvSpPr>
          <p:spPr>
            <a:xfrm rot="-5400000">
              <a:off x="329705" y="2708913"/>
              <a:ext cx="282767" cy="29081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1</a:t>
              </a:r>
              <a:endParaRPr sz="1800" b="1">
                <a:solidFill>
                  <a:schemeClr val="lt1"/>
                </a:solidFill>
                <a:latin typeface="Calibri"/>
                <a:ea typeface="Calibri"/>
                <a:cs typeface="Calibri"/>
                <a:sym typeface="Calibri"/>
              </a:endParaRPr>
            </a:p>
          </p:txBody>
        </p:sp>
        <p:sp>
          <p:nvSpPr>
            <p:cNvPr id="471" name="Google Shape;471;p23"/>
            <p:cNvSpPr/>
            <p:nvPr/>
          </p:nvSpPr>
          <p:spPr>
            <a:xfrm>
              <a:off x="270960" y="3144413"/>
              <a:ext cx="416285" cy="411442"/>
            </a:xfrm>
            <a:prstGeom prst="ellipse">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txBox="1"/>
            <p:nvPr/>
          </p:nvSpPr>
          <p:spPr>
            <a:xfrm rot="-5400000">
              <a:off x="333626" y="3202942"/>
              <a:ext cx="290933" cy="29435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2</a:t>
              </a:r>
              <a:endParaRPr sz="1800" b="1">
                <a:solidFill>
                  <a:schemeClr val="lt1"/>
                </a:solidFill>
                <a:latin typeface="Calibri"/>
                <a:ea typeface="Calibri"/>
                <a:cs typeface="Calibri"/>
                <a:sym typeface="Calibri"/>
              </a:endParaRPr>
            </a:p>
          </p:txBody>
        </p:sp>
        <p:sp>
          <p:nvSpPr>
            <p:cNvPr id="473" name="Google Shape;473;p23"/>
            <p:cNvSpPr/>
            <p:nvPr/>
          </p:nvSpPr>
          <p:spPr>
            <a:xfrm>
              <a:off x="2137354" y="2849243"/>
              <a:ext cx="438276" cy="443268"/>
            </a:xfrm>
            <a:prstGeom prst="ellipse">
              <a:avLst/>
            </a:prstGeom>
            <a:solidFill>
              <a:schemeClr val="accent1"/>
            </a:solidFill>
            <a:ln w="19050" cap="flat" cmpd="sng">
              <a:solidFill>
                <a:srgbClr val="3153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txBox="1"/>
            <p:nvPr/>
          </p:nvSpPr>
          <p:spPr>
            <a:xfrm rot="-5400000">
              <a:off x="2199769" y="2915905"/>
              <a:ext cx="313438" cy="30990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1</a:t>
              </a:r>
              <a:endParaRPr/>
            </a:p>
          </p:txBody>
        </p:sp>
        <p:cxnSp>
          <p:nvCxnSpPr>
            <p:cNvPr id="475" name="Google Shape;475;p23"/>
            <p:cNvCxnSpPr>
              <a:stCxn id="469" idx="6"/>
              <a:endCxn id="473" idx="2"/>
            </p:cNvCxnSpPr>
            <p:nvPr/>
          </p:nvCxnSpPr>
          <p:spPr>
            <a:xfrm rot="-5400000" flipH="1">
              <a:off x="1298789" y="2232272"/>
              <a:ext cx="216600" cy="1460700"/>
            </a:xfrm>
            <a:prstGeom prst="straightConnector1">
              <a:avLst/>
            </a:prstGeom>
            <a:noFill/>
            <a:ln w="19050" cap="flat" cmpd="sng">
              <a:solidFill>
                <a:schemeClr val="dk1"/>
              </a:solidFill>
              <a:prstDash val="solid"/>
              <a:miter lim="800000"/>
              <a:headEnd type="none" w="sm" len="sm"/>
              <a:tailEnd type="triangle" w="med" len="med"/>
            </a:ln>
          </p:spPr>
        </p:cxnSp>
        <p:cxnSp>
          <p:nvCxnSpPr>
            <p:cNvPr id="476" name="Google Shape;476;p23"/>
            <p:cNvCxnSpPr>
              <a:stCxn id="471" idx="6"/>
              <a:endCxn id="473" idx="2"/>
            </p:cNvCxnSpPr>
            <p:nvPr/>
          </p:nvCxnSpPr>
          <p:spPr>
            <a:xfrm rot="-5400000">
              <a:off x="1272695" y="2485384"/>
              <a:ext cx="279300" cy="1450200"/>
            </a:xfrm>
            <a:prstGeom prst="straightConnector1">
              <a:avLst/>
            </a:prstGeom>
            <a:noFill/>
            <a:ln w="19050" cap="flat" cmpd="sng">
              <a:solidFill>
                <a:schemeClr val="dk1"/>
              </a:solidFill>
              <a:prstDash val="solid"/>
              <a:miter lim="800000"/>
              <a:headEnd type="none" w="sm" len="sm"/>
              <a:tailEnd type="triangle" w="med" len="med"/>
            </a:ln>
          </p:spPr>
        </p:cxnSp>
        <p:sp>
          <p:nvSpPr>
            <p:cNvPr id="477" name="Google Shape;477;p23"/>
            <p:cNvSpPr txBox="1"/>
            <p:nvPr/>
          </p:nvSpPr>
          <p:spPr>
            <a:xfrm>
              <a:off x="733195" y="2504168"/>
              <a:ext cx="1528354" cy="391646"/>
            </a:xfrm>
            <a:prstGeom prst="rect">
              <a:avLst/>
            </a:prstGeom>
            <a:blipFill rotWithShape="1">
              <a:blip r:embed="rId3">
                <a:alphaModFix/>
              </a:blip>
              <a:stretch>
                <a:fillRect l="-769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8" name="Google Shape;478;p23"/>
            <p:cNvSpPr/>
            <p:nvPr/>
          </p:nvSpPr>
          <p:spPr>
            <a:xfrm>
              <a:off x="260454" y="3660598"/>
              <a:ext cx="416285" cy="411442"/>
            </a:xfrm>
            <a:prstGeom prst="ellipse">
              <a:avLst/>
            </a:prstGeom>
            <a:solidFill>
              <a:srgbClr val="7F6000"/>
            </a:solidFill>
            <a:ln w="12700" cap="flat" cmpd="sng">
              <a:solidFill>
                <a:srgbClr val="3153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txBox="1"/>
            <p:nvPr/>
          </p:nvSpPr>
          <p:spPr>
            <a:xfrm rot="-5400000">
              <a:off x="323126" y="3719117"/>
              <a:ext cx="290933" cy="29435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3</a:t>
              </a:r>
              <a:endParaRPr/>
            </a:p>
          </p:txBody>
        </p:sp>
        <p:cxnSp>
          <p:nvCxnSpPr>
            <p:cNvPr id="480" name="Google Shape;480;p23"/>
            <p:cNvCxnSpPr>
              <a:stCxn id="478" idx="6"/>
              <a:endCxn id="473" idx="2"/>
            </p:cNvCxnSpPr>
            <p:nvPr/>
          </p:nvCxnSpPr>
          <p:spPr>
            <a:xfrm rot="-5400000">
              <a:off x="1009439" y="2738319"/>
              <a:ext cx="795300" cy="1460700"/>
            </a:xfrm>
            <a:prstGeom prst="straightConnector1">
              <a:avLst/>
            </a:prstGeom>
            <a:noFill/>
            <a:ln w="19050" cap="flat" cmpd="sng">
              <a:solidFill>
                <a:schemeClr val="dk1"/>
              </a:solidFill>
              <a:prstDash val="solid"/>
              <a:miter lim="800000"/>
              <a:headEnd type="none" w="sm" len="sm"/>
              <a:tailEnd type="triangle" w="med" len="med"/>
            </a:ln>
          </p:spPr>
        </p:cxnSp>
        <p:sp>
          <p:nvSpPr>
            <p:cNvPr id="481" name="Google Shape;481;p23"/>
            <p:cNvSpPr txBox="1"/>
            <p:nvPr/>
          </p:nvSpPr>
          <p:spPr>
            <a:xfrm rot="16200000">
              <a:off x="-321445" y="4163715"/>
              <a:ext cx="1432686" cy="12833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Input Layer</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(1000) </a:t>
              </a:r>
              <a:endParaRPr sz="1800">
                <a:solidFill>
                  <a:srgbClr val="FF0000"/>
                </a:solidFill>
                <a:latin typeface="Calibri"/>
                <a:ea typeface="Calibri"/>
                <a:cs typeface="Calibri"/>
                <a:sym typeface="Calibri"/>
              </a:endParaRPr>
            </a:p>
          </p:txBody>
        </p:sp>
        <p:sp>
          <p:nvSpPr>
            <p:cNvPr id="482" name="Google Shape;482;p23"/>
            <p:cNvSpPr txBox="1"/>
            <p:nvPr/>
          </p:nvSpPr>
          <p:spPr>
            <a:xfrm rot="16200000">
              <a:off x="1111852" y="3988562"/>
              <a:ext cx="1983020" cy="7333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Output Layer (1)</a:t>
              </a:r>
              <a:endParaRPr/>
            </a:p>
          </p:txBody>
        </p:sp>
      </p:grpSp>
      <p:pic>
        <p:nvPicPr>
          <p:cNvPr id="483" name="Google Shape;483;p23"/>
          <p:cNvPicPr preferRelativeResize="0"/>
          <p:nvPr/>
        </p:nvPicPr>
        <p:blipFill rotWithShape="1">
          <a:blip r:embed="rId4">
            <a:alphaModFix/>
          </a:blip>
          <a:srcRect r="54520"/>
          <a:stretch/>
        </p:blipFill>
        <p:spPr>
          <a:xfrm>
            <a:off x="353511" y="1841569"/>
            <a:ext cx="2743651" cy="2891269"/>
          </a:xfrm>
          <a:prstGeom prst="rect">
            <a:avLst/>
          </a:prstGeom>
          <a:noFill/>
          <a:ln>
            <a:noFill/>
          </a:ln>
        </p:spPr>
      </p:pic>
      <p:sp>
        <p:nvSpPr>
          <p:cNvPr id="484" name="Google Shape;484;p23"/>
          <p:cNvSpPr/>
          <p:nvPr/>
        </p:nvSpPr>
        <p:spPr>
          <a:xfrm>
            <a:off x="987332" y="2339677"/>
            <a:ext cx="820477" cy="294443"/>
          </a:xfrm>
          <a:custGeom>
            <a:avLst/>
            <a:gdLst/>
            <a:ahLst/>
            <a:cxnLst/>
            <a:rect l="l" t="t" r="r" b="b"/>
            <a:pathLst>
              <a:path w="992777" h="391904" extrusionOk="0">
                <a:moveTo>
                  <a:pt x="0" y="378841"/>
                </a:moveTo>
                <a:cubicBezTo>
                  <a:pt x="171994" y="188341"/>
                  <a:pt x="343989" y="-2159"/>
                  <a:pt x="509452" y="18"/>
                </a:cubicBezTo>
                <a:cubicBezTo>
                  <a:pt x="674915" y="2195"/>
                  <a:pt x="833846" y="197049"/>
                  <a:pt x="992777" y="391904"/>
                </a:cubicBezTo>
              </a:path>
            </a:pathLst>
          </a:custGeom>
          <a:noFill/>
          <a:ln w="381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5" name="Google Shape;485;p23"/>
          <p:cNvSpPr txBox="1"/>
          <p:nvPr/>
        </p:nvSpPr>
        <p:spPr>
          <a:xfrm>
            <a:off x="1080232" y="2471117"/>
            <a:ext cx="181955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C000"/>
                </a:solidFill>
                <a:latin typeface="Calibri"/>
                <a:ea typeface="Calibri"/>
                <a:cs typeface="Calibri"/>
                <a:sym typeface="Calibri"/>
              </a:rPr>
              <a:t>signal</a:t>
            </a:r>
            <a:endParaRPr/>
          </a:p>
        </p:txBody>
      </p:sp>
      <p:sp>
        <p:nvSpPr>
          <p:cNvPr id="486" name="Google Shape;486;p23"/>
          <p:cNvSpPr txBox="1"/>
          <p:nvPr/>
        </p:nvSpPr>
        <p:spPr>
          <a:xfrm>
            <a:off x="1725378" y="2356128"/>
            <a:ext cx="181955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B0F0"/>
                </a:solidFill>
                <a:latin typeface="Calibri"/>
                <a:ea typeface="Calibri"/>
                <a:cs typeface="Calibri"/>
                <a:sym typeface="Calibri"/>
              </a:rPr>
              <a:t>spontaneous</a:t>
            </a:r>
            <a:endParaRPr/>
          </a:p>
        </p:txBody>
      </p:sp>
      <p:sp>
        <p:nvSpPr>
          <p:cNvPr id="487" name="Google Shape;487;p23"/>
          <p:cNvSpPr txBox="1"/>
          <p:nvPr/>
        </p:nvSpPr>
        <p:spPr>
          <a:xfrm>
            <a:off x="2044525" y="2814232"/>
            <a:ext cx="13358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alibri"/>
                <a:ea typeface="Calibri"/>
                <a:cs typeface="Calibri"/>
                <a:sym typeface="Calibri"/>
              </a:rPr>
              <a:t>spike</a:t>
            </a:r>
            <a:endParaRPr/>
          </a:p>
        </p:txBody>
      </p:sp>
      <p:sp>
        <p:nvSpPr>
          <p:cNvPr id="488" name="Google Shape;488;p23"/>
          <p:cNvSpPr txBox="1"/>
          <p:nvPr/>
        </p:nvSpPr>
        <p:spPr>
          <a:xfrm>
            <a:off x="1167750" y="1979154"/>
            <a:ext cx="18846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alibri"/>
                <a:ea typeface="Calibri"/>
                <a:cs typeface="Calibri"/>
                <a:sym typeface="Calibri"/>
              </a:rPr>
              <a:t>Spike Distribution</a:t>
            </a:r>
            <a:endParaRPr/>
          </a:p>
        </p:txBody>
      </p:sp>
      <p:sp>
        <p:nvSpPr>
          <p:cNvPr id="489" name="Google Shape;489;p23"/>
          <p:cNvSpPr/>
          <p:nvPr/>
        </p:nvSpPr>
        <p:spPr>
          <a:xfrm>
            <a:off x="1602919" y="4903178"/>
            <a:ext cx="289837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 a 1000x1 array, a small Gaussian pattern is added;</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Rest is spontaneous (5Hz)</a:t>
            </a:r>
            <a:endParaRPr/>
          </a:p>
        </p:txBody>
      </p:sp>
      <p:sp>
        <p:nvSpPr>
          <p:cNvPr id="490" name="Google Shape;490;p23"/>
          <p:cNvSpPr/>
          <p:nvPr/>
        </p:nvSpPr>
        <p:spPr>
          <a:xfrm>
            <a:off x="5024937" y="4861790"/>
            <a:ext cx="486484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Post neuron spikes start late (120ms) but moves towards the beginning of the signal (20ms)</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grpSp>
        <p:nvGrpSpPr>
          <p:cNvPr id="491" name="Google Shape;491;p23"/>
          <p:cNvGrpSpPr/>
          <p:nvPr/>
        </p:nvGrpSpPr>
        <p:grpSpPr>
          <a:xfrm>
            <a:off x="5098903" y="883190"/>
            <a:ext cx="5454098" cy="4280568"/>
            <a:chOff x="3409792" y="1149531"/>
            <a:chExt cx="5454098" cy="4280568"/>
          </a:xfrm>
        </p:grpSpPr>
        <p:pic>
          <p:nvPicPr>
            <p:cNvPr id="492" name="Google Shape;492;p23"/>
            <p:cNvPicPr preferRelativeResize="0"/>
            <p:nvPr/>
          </p:nvPicPr>
          <p:blipFill rotWithShape="1">
            <a:blip r:embed="rId4">
              <a:alphaModFix/>
            </a:blip>
            <a:srcRect l="45268" t="10372"/>
            <a:stretch/>
          </p:blipFill>
          <p:spPr>
            <a:xfrm>
              <a:off x="3409792" y="1149531"/>
              <a:ext cx="5454098" cy="4280568"/>
            </a:xfrm>
            <a:prstGeom prst="rect">
              <a:avLst/>
            </a:prstGeom>
            <a:noFill/>
            <a:ln>
              <a:noFill/>
            </a:ln>
          </p:spPr>
        </p:pic>
        <p:sp>
          <p:nvSpPr>
            <p:cNvPr id="493" name="Google Shape;493;p23"/>
            <p:cNvSpPr txBox="1"/>
            <p:nvPr/>
          </p:nvSpPr>
          <p:spPr>
            <a:xfrm>
              <a:off x="4060620" y="2325697"/>
              <a:ext cx="381873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Some increase late but don’t decrease</a:t>
              </a:r>
              <a:endParaRPr/>
            </a:p>
          </p:txBody>
        </p:sp>
        <p:sp>
          <p:nvSpPr>
            <p:cNvPr id="494" name="Google Shape;494;p23"/>
            <p:cNvSpPr/>
            <p:nvPr/>
          </p:nvSpPr>
          <p:spPr>
            <a:xfrm>
              <a:off x="4060620" y="2833529"/>
              <a:ext cx="355502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Some weights increase and decrease strongly</a:t>
              </a:r>
              <a:endParaRPr/>
            </a:p>
          </p:txBody>
        </p:sp>
        <p:sp>
          <p:nvSpPr>
            <p:cNvPr id="495" name="Google Shape;495;p23"/>
            <p:cNvSpPr/>
            <p:nvPr/>
          </p:nvSpPr>
          <p:spPr>
            <a:xfrm>
              <a:off x="4002235" y="4573433"/>
              <a:ext cx="391632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Some weights increase early and decrease</a:t>
              </a:r>
              <a:endParaRPr/>
            </a:p>
          </p:txBody>
        </p:sp>
      </p:grpSp>
      <p:sp>
        <p:nvSpPr>
          <p:cNvPr id="496" name="Google Shape;496;p23"/>
          <p:cNvSpPr txBox="1"/>
          <p:nvPr/>
        </p:nvSpPr>
        <p:spPr>
          <a:xfrm>
            <a:off x="4963985" y="5383079"/>
            <a:ext cx="5083150" cy="1091208"/>
          </a:xfrm>
          <a:prstGeom prst="rect">
            <a:avLst/>
          </a:prstGeom>
          <a:blipFill rotWithShape="1">
            <a:blip r:embed="rId5">
              <a:alphaModFix/>
            </a:blip>
            <a:stretch>
              <a:fillRect l="-958" t="-2537" r="-599" b="-710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97" name="Google Shape;497;p23"/>
          <p:cNvSpPr/>
          <p:nvPr/>
        </p:nvSpPr>
        <p:spPr>
          <a:xfrm>
            <a:off x="6463880" y="467822"/>
            <a:ext cx="30267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STDP: τ+ =−20ms and τ− =22m</a:t>
            </a:r>
            <a:endParaRPr/>
          </a:p>
        </p:txBody>
      </p:sp>
      <p:sp>
        <p:nvSpPr>
          <p:cNvPr id="498" name="Google Shape;498;p23"/>
          <p:cNvSpPr/>
          <p:nvPr/>
        </p:nvSpPr>
        <p:spPr>
          <a:xfrm>
            <a:off x="7761111" y="-6294"/>
            <a:ext cx="4894405" cy="369332"/>
          </a:xfrm>
          <a:prstGeom prst="rect">
            <a:avLst/>
          </a:prstGeom>
          <a:noFill/>
          <a:ln>
            <a:noFill/>
          </a:ln>
        </p:spPr>
        <p:txBody>
          <a:bodyPr spcFirstLastPara="1" wrap="square" lIns="91425" tIns="45700" rIns="91425" bIns="45700" anchor="t" anchorCtr="0">
            <a:spAutoFit/>
          </a:bodyPr>
          <a:lstStyle/>
          <a:p>
            <a:r>
              <a:rPr lang="en-US" sz="1800" u="sng">
                <a:solidFill>
                  <a:schemeClr val="dk1"/>
                </a:solidFill>
                <a:latin typeface="Calibri"/>
                <a:ea typeface="Calibri"/>
                <a:cs typeface="Calibri"/>
                <a:sym typeface="Calibri"/>
              </a:rPr>
              <a:t>https://doi.org/10.1162/08997660534293</a:t>
            </a:r>
            <a:r>
              <a:rPr lang="en-US" sz="1800">
                <a:solidFill>
                  <a:schemeClr val="dk1"/>
                </a:solidFill>
                <a:latin typeface="Calibri"/>
                <a:ea typeface="Calibri"/>
                <a:cs typeface="Calibri"/>
                <a:sym typeface="Calibri"/>
              </a:rPr>
              <a:t> </a:t>
            </a:r>
            <a:endParaRPr lang="en-US">
              <a:solidFill>
                <a:schemeClr val="dk1"/>
              </a:solidFill>
            </a:endParaRPr>
          </a:p>
        </p:txBody>
      </p:sp>
      <p:sp>
        <p:nvSpPr>
          <p:cNvPr id="2" name="TextBox 1">
            <a:extLst>
              <a:ext uri="{FF2B5EF4-FFF2-40B4-BE49-F238E27FC236}">
                <a16:creationId xmlns:a16="http://schemas.microsoft.com/office/drawing/2014/main" id="{82E873A9-2E52-4F53-A4D6-DCEFD6B5CD1B}"/>
              </a:ext>
            </a:extLst>
          </p:cNvPr>
          <p:cNvSpPr txBox="1"/>
          <p:nvPr/>
        </p:nvSpPr>
        <p:spPr>
          <a:xfrm>
            <a:off x="9971315" y="639039"/>
            <a:ext cx="1984310" cy="954107"/>
          </a:xfrm>
          <a:prstGeom prst="rect">
            <a:avLst/>
          </a:prstGeom>
          <a:noFill/>
        </p:spPr>
        <p:txBody>
          <a:bodyPr wrap="square" rtlCol="0">
            <a:spAutoFit/>
          </a:bodyPr>
          <a:lstStyle/>
          <a:p>
            <a:pPr marL="342900" indent="-342900">
              <a:buAutoNum type="arabicPeriod"/>
            </a:pPr>
            <a:r>
              <a:rPr lang="en-US">
                <a:solidFill>
                  <a:srgbClr val="FF0000"/>
                </a:solidFill>
              </a:rPr>
              <a:t>What should happen?</a:t>
            </a:r>
          </a:p>
          <a:p>
            <a:pPr marL="342900" indent="-342900">
              <a:buAutoNum type="arabicPeriod"/>
            </a:pPr>
            <a:r>
              <a:rPr lang="en-US">
                <a:solidFill>
                  <a:srgbClr val="FF0000"/>
                </a:solidFill>
              </a:rPr>
              <a:t>What happened? Note down points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24"/>
          <p:cNvSpPr/>
          <p:nvPr/>
        </p:nvSpPr>
        <p:spPr>
          <a:xfrm>
            <a:off x="4717948" y="2576576"/>
            <a:ext cx="1551216" cy="144117"/>
          </a:xfrm>
          <a:prstGeom prst="rect">
            <a:avLst/>
          </a:prstGeom>
          <a:solidFill>
            <a:srgbClr val="BBD6E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24"/>
          <p:cNvSpPr/>
          <p:nvPr/>
        </p:nvSpPr>
        <p:spPr>
          <a:xfrm>
            <a:off x="4652321" y="4747829"/>
            <a:ext cx="1551216" cy="144117"/>
          </a:xfrm>
          <a:prstGeom prst="rect">
            <a:avLst/>
          </a:prstGeom>
          <a:solidFill>
            <a:srgbClr val="BBD6E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5" name="Google Shape;505;p24"/>
          <p:cNvSpPr/>
          <p:nvPr/>
        </p:nvSpPr>
        <p:spPr>
          <a:xfrm>
            <a:off x="4678828" y="4197786"/>
            <a:ext cx="1551216" cy="144117"/>
          </a:xfrm>
          <a:prstGeom prst="rect">
            <a:avLst/>
          </a:prstGeom>
          <a:solidFill>
            <a:srgbClr val="BBD6E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6" name="Google Shape;506;p24"/>
          <p:cNvSpPr/>
          <p:nvPr/>
        </p:nvSpPr>
        <p:spPr>
          <a:xfrm>
            <a:off x="4686086" y="2015958"/>
            <a:ext cx="1551216" cy="144117"/>
          </a:xfrm>
          <a:prstGeom prst="rect">
            <a:avLst/>
          </a:prstGeom>
          <a:solidFill>
            <a:srgbClr val="BBD6E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7" name="Google Shape;507;p24"/>
          <p:cNvSpPr/>
          <p:nvPr/>
        </p:nvSpPr>
        <p:spPr>
          <a:xfrm>
            <a:off x="1649182" y="2070418"/>
            <a:ext cx="1551216" cy="144117"/>
          </a:xfrm>
          <a:prstGeom prst="rect">
            <a:avLst/>
          </a:prstGeom>
          <a:solidFill>
            <a:srgbClr val="BBD6E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8" name="Google Shape;508;p24"/>
          <p:cNvSpPr txBox="1">
            <a:spLocks noGrp="1"/>
          </p:cNvSpPr>
          <p:nvPr>
            <p:ph type="title"/>
          </p:nvPr>
        </p:nvSpPr>
        <p:spPr>
          <a:xfrm>
            <a:off x="838200" y="365125"/>
            <a:ext cx="849989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a:t>Weight Change and post neuron spike latency evolution </a:t>
            </a:r>
            <a:endParaRPr/>
          </a:p>
        </p:txBody>
      </p:sp>
      <p:sp>
        <p:nvSpPr>
          <p:cNvPr id="509" name="Google Shape;50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510" name="Google Shape;51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511" name="Google Shape;51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512" name="Google Shape;512;p24"/>
          <p:cNvSpPr/>
          <p:nvPr/>
        </p:nvSpPr>
        <p:spPr>
          <a:xfrm flipH="1">
            <a:off x="2135764" y="2597699"/>
            <a:ext cx="341588" cy="184993"/>
          </a:xfrm>
          <a:prstGeom prst="rtTriangle">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24"/>
          <p:cNvSpPr/>
          <p:nvPr/>
        </p:nvSpPr>
        <p:spPr>
          <a:xfrm rot="10800000" flipH="1">
            <a:off x="2462627" y="2795279"/>
            <a:ext cx="341588" cy="184993"/>
          </a:xfrm>
          <a:prstGeom prst="rtTriangl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14" name="Google Shape;514;p24"/>
          <p:cNvCxnSpPr/>
          <p:nvPr/>
        </p:nvCxnSpPr>
        <p:spPr>
          <a:xfrm rot="10800000">
            <a:off x="2462627" y="2326372"/>
            <a:ext cx="0" cy="117471"/>
          </a:xfrm>
          <a:prstGeom prst="straightConnector1">
            <a:avLst/>
          </a:prstGeom>
          <a:noFill/>
          <a:ln w="38100" cap="flat" cmpd="sng">
            <a:solidFill>
              <a:schemeClr val="accent1"/>
            </a:solidFill>
            <a:prstDash val="solid"/>
            <a:miter lim="800000"/>
            <a:headEnd type="none" w="sm" len="sm"/>
            <a:tailEnd type="none" w="sm" len="sm"/>
          </a:ln>
        </p:spPr>
      </p:cxnSp>
      <p:cxnSp>
        <p:nvCxnSpPr>
          <p:cNvPr id="515" name="Google Shape;515;p24"/>
          <p:cNvCxnSpPr/>
          <p:nvPr/>
        </p:nvCxnSpPr>
        <p:spPr>
          <a:xfrm>
            <a:off x="2496754" y="2078618"/>
            <a:ext cx="0" cy="137068"/>
          </a:xfrm>
          <a:prstGeom prst="straightConnector1">
            <a:avLst/>
          </a:prstGeom>
          <a:noFill/>
          <a:ln w="38100" cap="flat" cmpd="sng">
            <a:solidFill>
              <a:srgbClr val="FF6600"/>
            </a:solidFill>
            <a:prstDash val="solid"/>
            <a:miter lim="800000"/>
            <a:headEnd type="none" w="sm" len="sm"/>
            <a:tailEnd type="none" w="sm" len="sm"/>
          </a:ln>
        </p:spPr>
      </p:cxnSp>
      <p:cxnSp>
        <p:nvCxnSpPr>
          <p:cNvPr id="516" name="Google Shape;516;p24"/>
          <p:cNvCxnSpPr/>
          <p:nvPr/>
        </p:nvCxnSpPr>
        <p:spPr>
          <a:xfrm>
            <a:off x="2679957" y="2078618"/>
            <a:ext cx="0" cy="137068"/>
          </a:xfrm>
          <a:prstGeom prst="straightConnector1">
            <a:avLst/>
          </a:prstGeom>
          <a:noFill/>
          <a:ln w="38100" cap="flat" cmpd="sng">
            <a:solidFill>
              <a:srgbClr val="FF7C80"/>
            </a:solidFill>
            <a:prstDash val="solid"/>
            <a:miter lim="800000"/>
            <a:headEnd type="none" w="sm" len="sm"/>
            <a:tailEnd type="none" w="sm" len="sm"/>
          </a:ln>
        </p:spPr>
      </p:cxnSp>
      <p:cxnSp>
        <p:nvCxnSpPr>
          <p:cNvPr id="517" name="Google Shape;517;p24"/>
          <p:cNvCxnSpPr/>
          <p:nvPr/>
        </p:nvCxnSpPr>
        <p:spPr>
          <a:xfrm>
            <a:off x="2901735" y="2073175"/>
            <a:ext cx="0" cy="137068"/>
          </a:xfrm>
          <a:prstGeom prst="straightConnector1">
            <a:avLst/>
          </a:prstGeom>
          <a:noFill/>
          <a:ln w="38100" cap="flat" cmpd="sng">
            <a:solidFill>
              <a:srgbClr val="FFD966"/>
            </a:solidFill>
            <a:prstDash val="solid"/>
            <a:miter lim="800000"/>
            <a:headEnd type="none" w="sm" len="sm"/>
            <a:tailEnd type="none" w="sm" len="sm"/>
          </a:ln>
        </p:spPr>
      </p:cxnSp>
      <p:cxnSp>
        <p:nvCxnSpPr>
          <p:cNvPr id="518" name="Google Shape;518;p24"/>
          <p:cNvCxnSpPr/>
          <p:nvPr/>
        </p:nvCxnSpPr>
        <p:spPr>
          <a:xfrm>
            <a:off x="3084938" y="2073175"/>
            <a:ext cx="0" cy="137068"/>
          </a:xfrm>
          <a:prstGeom prst="straightConnector1">
            <a:avLst/>
          </a:prstGeom>
          <a:noFill/>
          <a:ln w="38100" cap="flat" cmpd="sng">
            <a:solidFill>
              <a:srgbClr val="FEE599"/>
            </a:solidFill>
            <a:prstDash val="solid"/>
            <a:miter lim="800000"/>
            <a:headEnd type="none" w="sm" len="sm"/>
            <a:tailEnd type="none" w="sm" len="sm"/>
          </a:ln>
        </p:spPr>
      </p:cxnSp>
      <p:cxnSp>
        <p:nvCxnSpPr>
          <p:cNvPr id="519" name="Google Shape;519;p24"/>
          <p:cNvCxnSpPr/>
          <p:nvPr/>
        </p:nvCxnSpPr>
        <p:spPr>
          <a:xfrm>
            <a:off x="1735011" y="2078615"/>
            <a:ext cx="0" cy="137068"/>
          </a:xfrm>
          <a:prstGeom prst="straightConnector1">
            <a:avLst/>
          </a:prstGeom>
          <a:noFill/>
          <a:ln w="38100" cap="flat" cmpd="sng">
            <a:solidFill>
              <a:srgbClr val="7F6000"/>
            </a:solidFill>
            <a:prstDash val="solid"/>
            <a:miter lim="800000"/>
            <a:headEnd type="none" w="sm" len="sm"/>
            <a:tailEnd type="none" w="sm" len="sm"/>
          </a:ln>
        </p:spPr>
      </p:cxnSp>
      <p:cxnSp>
        <p:nvCxnSpPr>
          <p:cNvPr id="520" name="Google Shape;520;p24"/>
          <p:cNvCxnSpPr/>
          <p:nvPr/>
        </p:nvCxnSpPr>
        <p:spPr>
          <a:xfrm>
            <a:off x="1918214" y="2078615"/>
            <a:ext cx="0" cy="137068"/>
          </a:xfrm>
          <a:prstGeom prst="straightConnector1">
            <a:avLst/>
          </a:prstGeom>
          <a:noFill/>
          <a:ln w="38100" cap="flat" cmpd="sng">
            <a:solidFill>
              <a:srgbClr val="CC3300"/>
            </a:solidFill>
            <a:prstDash val="solid"/>
            <a:miter lim="800000"/>
            <a:headEnd type="none" w="sm" len="sm"/>
            <a:tailEnd type="none" w="sm" len="sm"/>
          </a:ln>
        </p:spPr>
      </p:cxnSp>
      <p:cxnSp>
        <p:nvCxnSpPr>
          <p:cNvPr id="521" name="Google Shape;521;p24"/>
          <p:cNvCxnSpPr/>
          <p:nvPr/>
        </p:nvCxnSpPr>
        <p:spPr>
          <a:xfrm>
            <a:off x="2139992" y="2073172"/>
            <a:ext cx="0" cy="137068"/>
          </a:xfrm>
          <a:prstGeom prst="straightConnector1">
            <a:avLst/>
          </a:prstGeom>
          <a:noFill/>
          <a:ln w="38100" cap="flat" cmpd="sng">
            <a:solidFill>
              <a:srgbClr val="CC6600"/>
            </a:solidFill>
            <a:prstDash val="solid"/>
            <a:miter lim="800000"/>
            <a:headEnd type="none" w="sm" len="sm"/>
            <a:tailEnd type="none" w="sm" len="sm"/>
          </a:ln>
        </p:spPr>
      </p:cxnSp>
      <p:cxnSp>
        <p:nvCxnSpPr>
          <p:cNvPr id="522" name="Google Shape;522;p24"/>
          <p:cNvCxnSpPr/>
          <p:nvPr/>
        </p:nvCxnSpPr>
        <p:spPr>
          <a:xfrm>
            <a:off x="2323195" y="2073172"/>
            <a:ext cx="0" cy="137068"/>
          </a:xfrm>
          <a:prstGeom prst="straightConnector1">
            <a:avLst/>
          </a:prstGeom>
          <a:noFill/>
          <a:ln w="38100" cap="flat" cmpd="sng">
            <a:solidFill>
              <a:srgbClr val="FF9933"/>
            </a:solidFill>
            <a:prstDash val="solid"/>
            <a:miter lim="800000"/>
            <a:headEnd type="none" w="sm" len="sm"/>
            <a:tailEnd type="none" w="sm" len="sm"/>
          </a:ln>
        </p:spPr>
      </p:cxnSp>
      <p:sp>
        <p:nvSpPr>
          <p:cNvPr id="523" name="Google Shape;523;p24"/>
          <p:cNvSpPr txBox="1"/>
          <p:nvPr/>
        </p:nvSpPr>
        <p:spPr>
          <a:xfrm>
            <a:off x="378477" y="1777845"/>
            <a:ext cx="11680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  spikes</a:t>
            </a:r>
            <a:endParaRPr/>
          </a:p>
        </p:txBody>
      </p:sp>
      <p:sp>
        <p:nvSpPr>
          <p:cNvPr id="524" name="Google Shape;524;p24"/>
          <p:cNvSpPr txBox="1"/>
          <p:nvPr/>
        </p:nvSpPr>
        <p:spPr>
          <a:xfrm>
            <a:off x="444282" y="2330702"/>
            <a:ext cx="11831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Post  Spike</a:t>
            </a:r>
            <a:endParaRPr/>
          </a:p>
        </p:txBody>
      </p:sp>
      <p:sp>
        <p:nvSpPr>
          <p:cNvPr id="525" name="Google Shape;525;p24"/>
          <p:cNvSpPr txBox="1"/>
          <p:nvPr/>
        </p:nvSpPr>
        <p:spPr>
          <a:xfrm>
            <a:off x="216786" y="3840419"/>
            <a:ext cx="126028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Weight after STDP</a:t>
            </a:r>
            <a:endParaRPr/>
          </a:p>
        </p:txBody>
      </p:sp>
      <p:grpSp>
        <p:nvGrpSpPr>
          <p:cNvPr id="526" name="Google Shape;526;p24"/>
          <p:cNvGrpSpPr/>
          <p:nvPr/>
        </p:nvGrpSpPr>
        <p:grpSpPr>
          <a:xfrm>
            <a:off x="1709057" y="3914778"/>
            <a:ext cx="1404256" cy="348637"/>
            <a:chOff x="1709057" y="3914778"/>
            <a:chExt cx="1404256" cy="348637"/>
          </a:xfrm>
        </p:grpSpPr>
        <p:cxnSp>
          <p:nvCxnSpPr>
            <p:cNvPr id="527" name="Google Shape;527;p24"/>
            <p:cNvCxnSpPr/>
            <p:nvPr/>
          </p:nvCxnSpPr>
          <p:spPr>
            <a:xfrm>
              <a:off x="2492385" y="4036814"/>
              <a:ext cx="0" cy="85108"/>
            </a:xfrm>
            <a:prstGeom prst="straightConnector1">
              <a:avLst/>
            </a:prstGeom>
            <a:noFill/>
            <a:ln w="38100" cap="flat" cmpd="sng">
              <a:solidFill>
                <a:srgbClr val="FF6600"/>
              </a:solidFill>
              <a:prstDash val="solid"/>
              <a:miter lim="800000"/>
              <a:headEnd type="none" w="sm" len="sm"/>
              <a:tailEnd type="none" w="sm" len="sm"/>
            </a:ln>
          </p:spPr>
        </p:cxnSp>
        <p:cxnSp>
          <p:nvCxnSpPr>
            <p:cNvPr id="528" name="Google Shape;528;p24"/>
            <p:cNvCxnSpPr/>
            <p:nvPr/>
          </p:nvCxnSpPr>
          <p:spPr>
            <a:xfrm>
              <a:off x="2675588" y="4022729"/>
              <a:ext cx="0" cy="113279"/>
            </a:xfrm>
            <a:prstGeom prst="straightConnector1">
              <a:avLst/>
            </a:prstGeom>
            <a:noFill/>
            <a:ln w="38100" cap="flat" cmpd="sng">
              <a:solidFill>
                <a:srgbClr val="FF7C80"/>
              </a:solidFill>
              <a:prstDash val="solid"/>
              <a:miter lim="800000"/>
              <a:headEnd type="none" w="sm" len="sm"/>
              <a:tailEnd type="none" w="sm" len="sm"/>
            </a:ln>
          </p:spPr>
        </p:cxnSp>
        <p:cxnSp>
          <p:nvCxnSpPr>
            <p:cNvPr id="529" name="Google Shape;529;p24"/>
            <p:cNvCxnSpPr/>
            <p:nvPr/>
          </p:nvCxnSpPr>
          <p:spPr>
            <a:xfrm>
              <a:off x="2897366" y="4005391"/>
              <a:ext cx="0" cy="137068"/>
            </a:xfrm>
            <a:prstGeom prst="straightConnector1">
              <a:avLst/>
            </a:prstGeom>
            <a:noFill/>
            <a:ln w="38100" cap="flat" cmpd="sng">
              <a:solidFill>
                <a:srgbClr val="FFD966"/>
              </a:solidFill>
              <a:prstDash val="solid"/>
              <a:miter lim="800000"/>
              <a:headEnd type="none" w="sm" len="sm"/>
              <a:tailEnd type="none" w="sm" len="sm"/>
            </a:ln>
          </p:spPr>
        </p:cxnSp>
        <p:cxnSp>
          <p:nvCxnSpPr>
            <p:cNvPr id="530" name="Google Shape;530;p24"/>
            <p:cNvCxnSpPr/>
            <p:nvPr/>
          </p:nvCxnSpPr>
          <p:spPr>
            <a:xfrm>
              <a:off x="3080569" y="4005391"/>
              <a:ext cx="0" cy="137068"/>
            </a:xfrm>
            <a:prstGeom prst="straightConnector1">
              <a:avLst/>
            </a:prstGeom>
            <a:noFill/>
            <a:ln w="38100" cap="flat" cmpd="sng">
              <a:solidFill>
                <a:srgbClr val="FEE599"/>
              </a:solidFill>
              <a:prstDash val="solid"/>
              <a:miter lim="800000"/>
              <a:headEnd type="none" w="sm" len="sm"/>
              <a:tailEnd type="none" w="sm" len="sm"/>
            </a:ln>
          </p:spPr>
        </p:cxnSp>
        <p:cxnSp>
          <p:nvCxnSpPr>
            <p:cNvPr id="531" name="Google Shape;531;p24"/>
            <p:cNvCxnSpPr/>
            <p:nvPr/>
          </p:nvCxnSpPr>
          <p:spPr>
            <a:xfrm>
              <a:off x="1730642" y="4010831"/>
              <a:ext cx="0" cy="137068"/>
            </a:xfrm>
            <a:prstGeom prst="straightConnector1">
              <a:avLst/>
            </a:prstGeom>
            <a:noFill/>
            <a:ln w="38100" cap="flat" cmpd="sng">
              <a:solidFill>
                <a:srgbClr val="7F6000"/>
              </a:solidFill>
              <a:prstDash val="solid"/>
              <a:miter lim="800000"/>
              <a:headEnd type="none" w="sm" len="sm"/>
              <a:tailEnd type="none" w="sm" len="sm"/>
            </a:ln>
          </p:spPr>
        </p:cxnSp>
        <p:cxnSp>
          <p:nvCxnSpPr>
            <p:cNvPr id="532" name="Google Shape;532;p24"/>
            <p:cNvCxnSpPr/>
            <p:nvPr/>
          </p:nvCxnSpPr>
          <p:spPr>
            <a:xfrm>
              <a:off x="1913845" y="4010831"/>
              <a:ext cx="0" cy="137068"/>
            </a:xfrm>
            <a:prstGeom prst="straightConnector1">
              <a:avLst/>
            </a:prstGeom>
            <a:noFill/>
            <a:ln w="38100" cap="flat" cmpd="sng">
              <a:solidFill>
                <a:srgbClr val="CC3300"/>
              </a:solidFill>
              <a:prstDash val="solid"/>
              <a:miter lim="800000"/>
              <a:headEnd type="none" w="sm" len="sm"/>
              <a:tailEnd type="none" w="sm" len="sm"/>
            </a:ln>
          </p:spPr>
        </p:cxnSp>
        <p:cxnSp>
          <p:nvCxnSpPr>
            <p:cNvPr id="533" name="Google Shape;533;p24"/>
            <p:cNvCxnSpPr/>
            <p:nvPr/>
          </p:nvCxnSpPr>
          <p:spPr>
            <a:xfrm>
              <a:off x="2135623" y="3990996"/>
              <a:ext cx="0" cy="165853"/>
            </a:xfrm>
            <a:prstGeom prst="straightConnector1">
              <a:avLst/>
            </a:prstGeom>
            <a:noFill/>
            <a:ln w="38100" cap="flat" cmpd="sng">
              <a:solidFill>
                <a:srgbClr val="CC6600"/>
              </a:solidFill>
              <a:prstDash val="solid"/>
              <a:miter lim="800000"/>
              <a:headEnd type="none" w="sm" len="sm"/>
              <a:tailEnd type="none" w="sm" len="sm"/>
            </a:ln>
          </p:spPr>
        </p:cxnSp>
        <p:cxnSp>
          <p:nvCxnSpPr>
            <p:cNvPr id="534" name="Google Shape;534;p24"/>
            <p:cNvCxnSpPr/>
            <p:nvPr/>
          </p:nvCxnSpPr>
          <p:spPr>
            <a:xfrm>
              <a:off x="2318826" y="3927013"/>
              <a:ext cx="0" cy="293819"/>
            </a:xfrm>
            <a:prstGeom prst="straightConnector1">
              <a:avLst/>
            </a:prstGeom>
            <a:noFill/>
            <a:ln w="38100" cap="flat" cmpd="sng">
              <a:solidFill>
                <a:srgbClr val="FF9933"/>
              </a:solidFill>
              <a:prstDash val="solid"/>
              <a:miter lim="800000"/>
              <a:headEnd type="none" w="sm" len="sm"/>
              <a:tailEnd type="none" w="sm" len="sm"/>
            </a:ln>
          </p:spPr>
        </p:cxnSp>
        <p:sp>
          <p:nvSpPr>
            <p:cNvPr id="535" name="Google Shape;535;p24"/>
            <p:cNvSpPr/>
            <p:nvPr/>
          </p:nvSpPr>
          <p:spPr>
            <a:xfrm>
              <a:off x="1709057" y="3914778"/>
              <a:ext cx="1393372" cy="130923"/>
            </a:xfrm>
            <a:custGeom>
              <a:avLst/>
              <a:gdLst/>
              <a:ahLst/>
              <a:cxnLst/>
              <a:rect l="l" t="t" r="r" b="b"/>
              <a:pathLst>
                <a:path w="1393372" h="158417" extrusionOk="0">
                  <a:moveTo>
                    <a:pt x="0" y="104913"/>
                  </a:moveTo>
                  <a:cubicBezTo>
                    <a:pt x="167821" y="99924"/>
                    <a:pt x="335643" y="94935"/>
                    <a:pt x="440872" y="77699"/>
                  </a:cubicBezTo>
                  <a:cubicBezTo>
                    <a:pt x="546101" y="60463"/>
                    <a:pt x="574222" y="-11201"/>
                    <a:pt x="631372" y="1499"/>
                  </a:cubicBezTo>
                  <a:cubicBezTo>
                    <a:pt x="688522" y="14199"/>
                    <a:pt x="725715" y="133942"/>
                    <a:pt x="783772" y="153899"/>
                  </a:cubicBezTo>
                  <a:cubicBezTo>
                    <a:pt x="841829" y="173856"/>
                    <a:pt x="979714" y="121242"/>
                    <a:pt x="979714" y="121242"/>
                  </a:cubicBezTo>
                  <a:cubicBezTo>
                    <a:pt x="1045935" y="110356"/>
                    <a:pt x="1112157" y="96748"/>
                    <a:pt x="1181100" y="88584"/>
                  </a:cubicBezTo>
                  <a:cubicBezTo>
                    <a:pt x="1250043" y="80420"/>
                    <a:pt x="1321707" y="76338"/>
                    <a:pt x="1393372" y="72256"/>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6" name="Google Shape;536;p24"/>
            <p:cNvSpPr/>
            <p:nvPr/>
          </p:nvSpPr>
          <p:spPr>
            <a:xfrm rot="10800000" flipH="1">
              <a:off x="1719941" y="4132492"/>
              <a:ext cx="1393372" cy="130923"/>
            </a:xfrm>
            <a:custGeom>
              <a:avLst/>
              <a:gdLst/>
              <a:ahLst/>
              <a:cxnLst/>
              <a:rect l="l" t="t" r="r" b="b"/>
              <a:pathLst>
                <a:path w="1393372" h="158417" extrusionOk="0">
                  <a:moveTo>
                    <a:pt x="0" y="104913"/>
                  </a:moveTo>
                  <a:cubicBezTo>
                    <a:pt x="167821" y="99924"/>
                    <a:pt x="335643" y="94935"/>
                    <a:pt x="440872" y="77699"/>
                  </a:cubicBezTo>
                  <a:cubicBezTo>
                    <a:pt x="546101" y="60463"/>
                    <a:pt x="574222" y="-11201"/>
                    <a:pt x="631372" y="1499"/>
                  </a:cubicBezTo>
                  <a:cubicBezTo>
                    <a:pt x="688522" y="14199"/>
                    <a:pt x="725715" y="133942"/>
                    <a:pt x="783772" y="153899"/>
                  </a:cubicBezTo>
                  <a:cubicBezTo>
                    <a:pt x="841829" y="173856"/>
                    <a:pt x="979714" y="121242"/>
                    <a:pt x="979714" y="121242"/>
                  </a:cubicBezTo>
                  <a:cubicBezTo>
                    <a:pt x="1045935" y="110356"/>
                    <a:pt x="1112157" y="96748"/>
                    <a:pt x="1181100" y="88584"/>
                  </a:cubicBezTo>
                  <a:cubicBezTo>
                    <a:pt x="1250043" y="80420"/>
                    <a:pt x="1321707" y="76338"/>
                    <a:pt x="1393372" y="72256"/>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537" name="Google Shape;537;p24"/>
          <p:cNvCxnSpPr/>
          <p:nvPr/>
        </p:nvCxnSpPr>
        <p:spPr>
          <a:xfrm>
            <a:off x="2480425" y="3472202"/>
            <a:ext cx="0" cy="137068"/>
          </a:xfrm>
          <a:prstGeom prst="straightConnector1">
            <a:avLst/>
          </a:prstGeom>
          <a:noFill/>
          <a:ln w="38100" cap="flat" cmpd="sng">
            <a:solidFill>
              <a:srgbClr val="FF6600"/>
            </a:solidFill>
            <a:prstDash val="solid"/>
            <a:miter lim="800000"/>
            <a:headEnd type="none" w="sm" len="sm"/>
            <a:tailEnd type="none" w="sm" len="sm"/>
          </a:ln>
        </p:spPr>
      </p:cxnSp>
      <p:cxnSp>
        <p:nvCxnSpPr>
          <p:cNvPr id="538" name="Google Shape;538;p24"/>
          <p:cNvCxnSpPr/>
          <p:nvPr/>
        </p:nvCxnSpPr>
        <p:spPr>
          <a:xfrm>
            <a:off x="2663628" y="3472202"/>
            <a:ext cx="0" cy="137068"/>
          </a:xfrm>
          <a:prstGeom prst="straightConnector1">
            <a:avLst/>
          </a:prstGeom>
          <a:noFill/>
          <a:ln w="38100" cap="flat" cmpd="sng">
            <a:solidFill>
              <a:srgbClr val="FF7C80"/>
            </a:solidFill>
            <a:prstDash val="solid"/>
            <a:miter lim="800000"/>
            <a:headEnd type="none" w="sm" len="sm"/>
            <a:tailEnd type="none" w="sm" len="sm"/>
          </a:ln>
        </p:spPr>
      </p:cxnSp>
      <p:cxnSp>
        <p:nvCxnSpPr>
          <p:cNvPr id="539" name="Google Shape;539;p24"/>
          <p:cNvCxnSpPr/>
          <p:nvPr/>
        </p:nvCxnSpPr>
        <p:spPr>
          <a:xfrm>
            <a:off x="2885406" y="3466759"/>
            <a:ext cx="0" cy="137068"/>
          </a:xfrm>
          <a:prstGeom prst="straightConnector1">
            <a:avLst/>
          </a:prstGeom>
          <a:noFill/>
          <a:ln w="38100" cap="flat" cmpd="sng">
            <a:solidFill>
              <a:srgbClr val="FFD966"/>
            </a:solidFill>
            <a:prstDash val="solid"/>
            <a:miter lim="800000"/>
            <a:headEnd type="none" w="sm" len="sm"/>
            <a:tailEnd type="none" w="sm" len="sm"/>
          </a:ln>
        </p:spPr>
      </p:cxnSp>
      <p:cxnSp>
        <p:nvCxnSpPr>
          <p:cNvPr id="540" name="Google Shape;540;p24"/>
          <p:cNvCxnSpPr/>
          <p:nvPr/>
        </p:nvCxnSpPr>
        <p:spPr>
          <a:xfrm>
            <a:off x="3068609" y="3466759"/>
            <a:ext cx="0" cy="137068"/>
          </a:xfrm>
          <a:prstGeom prst="straightConnector1">
            <a:avLst/>
          </a:prstGeom>
          <a:noFill/>
          <a:ln w="38100" cap="flat" cmpd="sng">
            <a:solidFill>
              <a:srgbClr val="FEE599"/>
            </a:solidFill>
            <a:prstDash val="solid"/>
            <a:miter lim="800000"/>
            <a:headEnd type="none" w="sm" len="sm"/>
            <a:tailEnd type="none" w="sm" len="sm"/>
          </a:ln>
        </p:spPr>
      </p:cxnSp>
      <p:cxnSp>
        <p:nvCxnSpPr>
          <p:cNvPr id="541" name="Google Shape;541;p24"/>
          <p:cNvCxnSpPr/>
          <p:nvPr/>
        </p:nvCxnSpPr>
        <p:spPr>
          <a:xfrm>
            <a:off x="1718682" y="3472199"/>
            <a:ext cx="0" cy="137068"/>
          </a:xfrm>
          <a:prstGeom prst="straightConnector1">
            <a:avLst/>
          </a:prstGeom>
          <a:noFill/>
          <a:ln w="38100" cap="flat" cmpd="sng">
            <a:solidFill>
              <a:srgbClr val="7F6000"/>
            </a:solidFill>
            <a:prstDash val="solid"/>
            <a:miter lim="800000"/>
            <a:headEnd type="none" w="sm" len="sm"/>
            <a:tailEnd type="none" w="sm" len="sm"/>
          </a:ln>
        </p:spPr>
      </p:cxnSp>
      <p:cxnSp>
        <p:nvCxnSpPr>
          <p:cNvPr id="542" name="Google Shape;542;p24"/>
          <p:cNvCxnSpPr/>
          <p:nvPr/>
        </p:nvCxnSpPr>
        <p:spPr>
          <a:xfrm>
            <a:off x="1901885" y="3472199"/>
            <a:ext cx="0" cy="137068"/>
          </a:xfrm>
          <a:prstGeom prst="straightConnector1">
            <a:avLst/>
          </a:prstGeom>
          <a:noFill/>
          <a:ln w="38100" cap="flat" cmpd="sng">
            <a:solidFill>
              <a:srgbClr val="CC3300"/>
            </a:solidFill>
            <a:prstDash val="solid"/>
            <a:miter lim="800000"/>
            <a:headEnd type="none" w="sm" len="sm"/>
            <a:tailEnd type="none" w="sm" len="sm"/>
          </a:ln>
        </p:spPr>
      </p:cxnSp>
      <p:cxnSp>
        <p:nvCxnSpPr>
          <p:cNvPr id="543" name="Google Shape;543;p24"/>
          <p:cNvCxnSpPr/>
          <p:nvPr/>
        </p:nvCxnSpPr>
        <p:spPr>
          <a:xfrm>
            <a:off x="2123663" y="3466756"/>
            <a:ext cx="0" cy="137068"/>
          </a:xfrm>
          <a:prstGeom prst="straightConnector1">
            <a:avLst/>
          </a:prstGeom>
          <a:noFill/>
          <a:ln w="38100" cap="flat" cmpd="sng">
            <a:solidFill>
              <a:srgbClr val="CC6600"/>
            </a:solidFill>
            <a:prstDash val="solid"/>
            <a:miter lim="800000"/>
            <a:headEnd type="none" w="sm" len="sm"/>
            <a:tailEnd type="none" w="sm" len="sm"/>
          </a:ln>
        </p:spPr>
      </p:cxnSp>
      <p:cxnSp>
        <p:nvCxnSpPr>
          <p:cNvPr id="544" name="Google Shape;544;p24"/>
          <p:cNvCxnSpPr/>
          <p:nvPr/>
        </p:nvCxnSpPr>
        <p:spPr>
          <a:xfrm>
            <a:off x="2306866" y="3466756"/>
            <a:ext cx="0" cy="137068"/>
          </a:xfrm>
          <a:prstGeom prst="straightConnector1">
            <a:avLst/>
          </a:prstGeom>
          <a:noFill/>
          <a:ln w="38100" cap="flat" cmpd="sng">
            <a:solidFill>
              <a:srgbClr val="FF9933"/>
            </a:solidFill>
            <a:prstDash val="solid"/>
            <a:miter lim="800000"/>
            <a:headEnd type="none" w="sm" len="sm"/>
            <a:tailEnd type="none" w="sm" len="sm"/>
          </a:ln>
        </p:spPr>
      </p:cxnSp>
      <p:sp>
        <p:nvSpPr>
          <p:cNvPr id="545" name="Google Shape;545;p24"/>
          <p:cNvSpPr txBox="1"/>
          <p:nvPr/>
        </p:nvSpPr>
        <p:spPr>
          <a:xfrm>
            <a:off x="142482" y="3137292"/>
            <a:ext cx="132223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Weight Before STDP</a:t>
            </a:r>
            <a:endParaRPr/>
          </a:p>
        </p:txBody>
      </p:sp>
      <p:cxnSp>
        <p:nvCxnSpPr>
          <p:cNvPr id="546" name="Google Shape;546;p24"/>
          <p:cNvCxnSpPr/>
          <p:nvPr/>
        </p:nvCxnSpPr>
        <p:spPr>
          <a:xfrm rot="10800000" flipH="1">
            <a:off x="1621971" y="3460457"/>
            <a:ext cx="1578429" cy="11742"/>
          </a:xfrm>
          <a:prstGeom prst="straightConnector1">
            <a:avLst/>
          </a:prstGeom>
          <a:noFill/>
          <a:ln w="9525" cap="flat" cmpd="sng">
            <a:solidFill>
              <a:schemeClr val="accent1"/>
            </a:solidFill>
            <a:prstDash val="solid"/>
            <a:miter lim="800000"/>
            <a:headEnd type="none" w="sm" len="sm"/>
            <a:tailEnd type="none" w="sm" len="sm"/>
          </a:ln>
        </p:spPr>
      </p:cxnSp>
      <p:cxnSp>
        <p:nvCxnSpPr>
          <p:cNvPr id="547" name="Google Shape;547;p24"/>
          <p:cNvCxnSpPr/>
          <p:nvPr/>
        </p:nvCxnSpPr>
        <p:spPr>
          <a:xfrm rot="10800000" flipH="1">
            <a:off x="1649182" y="3618300"/>
            <a:ext cx="1578429" cy="11742"/>
          </a:xfrm>
          <a:prstGeom prst="straightConnector1">
            <a:avLst/>
          </a:prstGeom>
          <a:noFill/>
          <a:ln w="9525" cap="flat" cmpd="sng">
            <a:solidFill>
              <a:schemeClr val="accent1"/>
            </a:solidFill>
            <a:prstDash val="solid"/>
            <a:miter lim="800000"/>
            <a:headEnd type="none" w="sm" len="sm"/>
            <a:tailEnd type="none" w="sm" len="sm"/>
          </a:ln>
        </p:spPr>
      </p:cxnSp>
      <p:grpSp>
        <p:nvGrpSpPr>
          <p:cNvPr id="548" name="Google Shape;548;p24"/>
          <p:cNvGrpSpPr/>
          <p:nvPr/>
        </p:nvGrpSpPr>
        <p:grpSpPr>
          <a:xfrm rot="5400000">
            <a:off x="9879234" y="-83077"/>
            <a:ext cx="1737508" cy="2374269"/>
            <a:chOff x="-246801" y="2504168"/>
            <a:chExt cx="3450328" cy="2374269"/>
          </a:xfrm>
        </p:grpSpPr>
        <p:sp>
          <p:nvSpPr>
            <p:cNvPr id="549" name="Google Shape;549;p24"/>
            <p:cNvSpPr/>
            <p:nvPr/>
          </p:nvSpPr>
          <p:spPr>
            <a:xfrm>
              <a:off x="265462" y="2654376"/>
              <a:ext cx="411277" cy="399893"/>
            </a:xfrm>
            <a:prstGeom prst="ellipse">
              <a:avLst/>
            </a:prstGeom>
            <a:solidFill>
              <a:srgbClr val="FFD966"/>
            </a:solidFill>
            <a:ln w="12700" cap="flat" cmpd="sng">
              <a:solidFill>
                <a:srgbClr val="3153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txBox="1"/>
            <p:nvPr/>
          </p:nvSpPr>
          <p:spPr>
            <a:xfrm rot="-5400000">
              <a:off x="329705" y="2708913"/>
              <a:ext cx="282767" cy="29081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1</a:t>
              </a:r>
              <a:endParaRPr sz="1800" b="1">
                <a:solidFill>
                  <a:schemeClr val="lt1"/>
                </a:solidFill>
                <a:latin typeface="Calibri"/>
                <a:ea typeface="Calibri"/>
                <a:cs typeface="Calibri"/>
                <a:sym typeface="Calibri"/>
              </a:endParaRPr>
            </a:p>
          </p:txBody>
        </p:sp>
        <p:sp>
          <p:nvSpPr>
            <p:cNvPr id="551" name="Google Shape;551;p24"/>
            <p:cNvSpPr/>
            <p:nvPr/>
          </p:nvSpPr>
          <p:spPr>
            <a:xfrm>
              <a:off x="270960" y="3144413"/>
              <a:ext cx="416285" cy="411442"/>
            </a:xfrm>
            <a:prstGeom prst="ellipse">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txBox="1"/>
            <p:nvPr/>
          </p:nvSpPr>
          <p:spPr>
            <a:xfrm rot="-5400000">
              <a:off x="333626" y="3202942"/>
              <a:ext cx="290933" cy="29435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2</a:t>
              </a:r>
              <a:endParaRPr sz="1800" b="1">
                <a:solidFill>
                  <a:schemeClr val="lt1"/>
                </a:solidFill>
                <a:latin typeface="Calibri"/>
                <a:ea typeface="Calibri"/>
                <a:cs typeface="Calibri"/>
                <a:sym typeface="Calibri"/>
              </a:endParaRPr>
            </a:p>
          </p:txBody>
        </p:sp>
        <p:sp>
          <p:nvSpPr>
            <p:cNvPr id="553" name="Google Shape;553;p24"/>
            <p:cNvSpPr/>
            <p:nvPr/>
          </p:nvSpPr>
          <p:spPr>
            <a:xfrm>
              <a:off x="2137354" y="2849243"/>
              <a:ext cx="438276" cy="443268"/>
            </a:xfrm>
            <a:prstGeom prst="ellipse">
              <a:avLst/>
            </a:prstGeom>
            <a:solidFill>
              <a:schemeClr val="accent1"/>
            </a:solidFill>
            <a:ln w="19050" cap="flat" cmpd="sng">
              <a:solidFill>
                <a:srgbClr val="3153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txBox="1"/>
            <p:nvPr/>
          </p:nvSpPr>
          <p:spPr>
            <a:xfrm rot="-5400000">
              <a:off x="2199769" y="2915905"/>
              <a:ext cx="313438" cy="30990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1</a:t>
              </a:r>
              <a:endParaRPr/>
            </a:p>
          </p:txBody>
        </p:sp>
        <p:cxnSp>
          <p:nvCxnSpPr>
            <p:cNvPr id="555" name="Google Shape;555;p24"/>
            <p:cNvCxnSpPr>
              <a:stCxn id="549" idx="6"/>
              <a:endCxn id="553" idx="2"/>
            </p:cNvCxnSpPr>
            <p:nvPr/>
          </p:nvCxnSpPr>
          <p:spPr>
            <a:xfrm rot="-5400000" flipH="1">
              <a:off x="1298789" y="2232272"/>
              <a:ext cx="216600" cy="1460700"/>
            </a:xfrm>
            <a:prstGeom prst="straightConnector1">
              <a:avLst/>
            </a:prstGeom>
            <a:noFill/>
            <a:ln w="19050" cap="flat" cmpd="sng">
              <a:solidFill>
                <a:schemeClr val="dk1"/>
              </a:solidFill>
              <a:prstDash val="solid"/>
              <a:miter lim="800000"/>
              <a:headEnd type="none" w="sm" len="sm"/>
              <a:tailEnd type="triangle" w="med" len="med"/>
            </a:ln>
          </p:spPr>
        </p:cxnSp>
        <p:cxnSp>
          <p:nvCxnSpPr>
            <p:cNvPr id="556" name="Google Shape;556;p24"/>
            <p:cNvCxnSpPr>
              <a:stCxn id="551" idx="6"/>
              <a:endCxn id="553" idx="2"/>
            </p:cNvCxnSpPr>
            <p:nvPr/>
          </p:nvCxnSpPr>
          <p:spPr>
            <a:xfrm rot="-5400000">
              <a:off x="1272695" y="2485384"/>
              <a:ext cx="279300" cy="1450200"/>
            </a:xfrm>
            <a:prstGeom prst="straightConnector1">
              <a:avLst/>
            </a:prstGeom>
            <a:noFill/>
            <a:ln w="19050" cap="flat" cmpd="sng">
              <a:solidFill>
                <a:schemeClr val="dk1"/>
              </a:solidFill>
              <a:prstDash val="solid"/>
              <a:miter lim="800000"/>
              <a:headEnd type="none" w="sm" len="sm"/>
              <a:tailEnd type="triangle" w="med" len="med"/>
            </a:ln>
          </p:spPr>
        </p:cxnSp>
        <p:sp>
          <p:nvSpPr>
            <p:cNvPr id="557" name="Google Shape;557;p24"/>
            <p:cNvSpPr txBox="1"/>
            <p:nvPr/>
          </p:nvSpPr>
          <p:spPr>
            <a:xfrm>
              <a:off x="733195" y="2504168"/>
              <a:ext cx="1528354" cy="391646"/>
            </a:xfrm>
            <a:prstGeom prst="rect">
              <a:avLst/>
            </a:prstGeom>
            <a:blipFill rotWithShape="1">
              <a:blip r:embed="rId3">
                <a:alphaModFix/>
              </a:blip>
              <a:stretch>
                <a:fillRect l="-769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58" name="Google Shape;558;p24"/>
            <p:cNvSpPr/>
            <p:nvPr/>
          </p:nvSpPr>
          <p:spPr>
            <a:xfrm>
              <a:off x="260454" y="3660598"/>
              <a:ext cx="416285" cy="411442"/>
            </a:xfrm>
            <a:prstGeom prst="ellipse">
              <a:avLst/>
            </a:prstGeom>
            <a:solidFill>
              <a:srgbClr val="7F6000"/>
            </a:solidFill>
            <a:ln w="12700" cap="flat" cmpd="sng">
              <a:solidFill>
                <a:srgbClr val="3153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txBox="1"/>
            <p:nvPr/>
          </p:nvSpPr>
          <p:spPr>
            <a:xfrm rot="-5400000">
              <a:off x="323126" y="3719117"/>
              <a:ext cx="290933" cy="29435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3</a:t>
              </a:r>
              <a:endParaRPr/>
            </a:p>
          </p:txBody>
        </p:sp>
        <p:cxnSp>
          <p:nvCxnSpPr>
            <p:cNvPr id="560" name="Google Shape;560;p24"/>
            <p:cNvCxnSpPr>
              <a:stCxn id="558" idx="6"/>
              <a:endCxn id="553" idx="2"/>
            </p:cNvCxnSpPr>
            <p:nvPr/>
          </p:nvCxnSpPr>
          <p:spPr>
            <a:xfrm rot="-5400000">
              <a:off x="1009439" y="2738319"/>
              <a:ext cx="795300" cy="1460700"/>
            </a:xfrm>
            <a:prstGeom prst="straightConnector1">
              <a:avLst/>
            </a:prstGeom>
            <a:noFill/>
            <a:ln w="19050" cap="flat" cmpd="sng">
              <a:solidFill>
                <a:schemeClr val="dk1"/>
              </a:solidFill>
              <a:prstDash val="solid"/>
              <a:miter lim="800000"/>
              <a:headEnd type="none" w="sm" len="sm"/>
              <a:tailEnd type="triangle" w="med" len="med"/>
            </a:ln>
          </p:spPr>
        </p:cxnSp>
        <p:sp>
          <p:nvSpPr>
            <p:cNvPr id="561" name="Google Shape;561;p24"/>
            <p:cNvSpPr txBox="1"/>
            <p:nvPr/>
          </p:nvSpPr>
          <p:spPr>
            <a:xfrm rot="-5400000">
              <a:off x="366964" y="3475308"/>
              <a:ext cx="789365" cy="20168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Input Layer</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(1000) </a:t>
              </a:r>
              <a:endParaRPr sz="1800">
                <a:solidFill>
                  <a:srgbClr val="FF0000"/>
                </a:solidFill>
                <a:latin typeface="Calibri"/>
                <a:ea typeface="Calibri"/>
                <a:cs typeface="Calibri"/>
                <a:sym typeface="Calibri"/>
              </a:endParaRPr>
            </a:p>
          </p:txBody>
        </p:sp>
        <p:sp>
          <p:nvSpPr>
            <p:cNvPr id="562" name="Google Shape;562;p24"/>
            <p:cNvSpPr txBox="1"/>
            <p:nvPr/>
          </p:nvSpPr>
          <p:spPr>
            <a:xfrm rot="-5400000">
              <a:off x="1993072" y="3107344"/>
              <a:ext cx="954077" cy="1466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Output Layer (1)</a:t>
              </a:r>
              <a:endParaRPr/>
            </a:p>
          </p:txBody>
        </p:sp>
      </p:grpSp>
      <p:sp>
        <p:nvSpPr>
          <p:cNvPr id="563" name="Google Shape;563;p24"/>
          <p:cNvSpPr/>
          <p:nvPr/>
        </p:nvSpPr>
        <p:spPr>
          <a:xfrm flipH="1">
            <a:off x="5003677" y="3100219"/>
            <a:ext cx="341588" cy="184993"/>
          </a:xfrm>
          <a:prstGeom prst="rtTriangle">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24"/>
          <p:cNvSpPr/>
          <p:nvPr/>
        </p:nvSpPr>
        <p:spPr>
          <a:xfrm rot="10800000" flipH="1">
            <a:off x="5330540" y="3297799"/>
            <a:ext cx="341588" cy="184993"/>
          </a:xfrm>
          <a:prstGeom prst="rtTriangl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5" name="Google Shape;565;p24"/>
          <p:cNvCxnSpPr/>
          <p:nvPr/>
        </p:nvCxnSpPr>
        <p:spPr>
          <a:xfrm rot="10800000">
            <a:off x="5330540" y="2828892"/>
            <a:ext cx="0" cy="117471"/>
          </a:xfrm>
          <a:prstGeom prst="straightConnector1">
            <a:avLst/>
          </a:prstGeom>
          <a:noFill/>
          <a:ln w="38100" cap="flat" cmpd="sng">
            <a:solidFill>
              <a:schemeClr val="accent1"/>
            </a:solidFill>
            <a:prstDash val="solid"/>
            <a:miter lim="800000"/>
            <a:headEnd type="none" w="sm" len="sm"/>
            <a:tailEnd type="none" w="sm" len="sm"/>
          </a:ln>
        </p:spPr>
      </p:cxnSp>
      <p:cxnSp>
        <p:nvCxnSpPr>
          <p:cNvPr id="566" name="Google Shape;566;p24"/>
          <p:cNvCxnSpPr/>
          <p:nvPr/>
        </p:nvCxnSpPr>
        <p:spPr>
          <a:xfrm>
            <a:off x="5560607" y="2581138"/>
            <a:ext cx="0" cy="137068"/>
          </a:xfrm>
          <a:prstGeom prst="straightConnector1">
            <a:avLst/>
          </a:prstGeom>
          <a:noFill/>
          <a:ln w="38100" cap="flat" cmpd="sng">
            <a:solidFill>
              <a:srgbClr val="FF6600"/>
            </a:solidFill>
            <a:prstDash val="solid"/>
            <a:miter lim="800000"/>
            <a:headEnd type="none" w="sm" len="sm"/>
            <a:tailEnd type="none" w="sm" len="sm"/>
          </a:ln>
        </p:spPr>
      </p:cxnSp>
      <p:cxnSp>
        <p:nvCxnSpPr>
          <p:cNvPr id="567" name="Google Shape;567;p24"/>
          <p:cNvCxnSpPr/>
          <p:nvPr/>
        </p:nvCxnSpPr>
        <p:spPr>
          <a:xfrm>
            <a:off x="5743810" y="2581138"/>
            <a:ext cx="0" cy="137068"/>
          </a:xfrm>
          <a:prstGeom prst="straightConnector1">
            <a:avLst/>
          </a:prstGeom>
          <a:noFill/>
          <a:ln w="38100" cap="flat" cmpd="sng">
            <a:solidFill>
              <a:srgbClr val="FF7C80"/>
            </a:solidFill>
            <a:prstDash val="solid"/>
            <a:miter lim="800000"/>
            <a:headEnd type="none" w="sm" len="sm"/>
            <a:tailEnd type="none" w="sm" len="sm"/>
          </a:ln>
        </p:spPr>
      </p:cxnSp>
      <p:cxnSp>
        <p:nvCxnSpPr>
          <p:cNvPr id="568" name="Google Shape;568;p24"/>
          <p:cNvCxnSpPr/>
          <p:nvPr/>
        </p:nvCxnSpPr>
        <p:spPr>
          <a:xfrm>
            <a:off x="5965588" y="2575695"/>
            <a:ext cx="0" cy="137068"/>
          </a:xfrm>
          <a:prstGeom prst="straightConnector1">
            <a:avLst/>
          </a:prstGeom>
          <a:noFill/>
          <a:ln w="38100" cap="flat" cmpd="sng">
            <a:solidFill>
              <a:srgbClr val="FFD966"/>
            </a:solidFill>
            <a:prstDash val="solid"/>
            <a:miter lim="800000"/>
            <a:headEnd type="none" w="sm" len="sm"/>
            <a:tailEnd type="none" w="sm" len="sm"/>
          </a:ln>
        </p:spPr>
      </p:cxnSp>
      <p:cxnSp>
        <p:nvCxnSpPr>
          <p:cNvPr id="569" name="Google Shape;569;p24"/>
          <p:cNvCxnSpPr/>
          <p:nvPr/>
        </p:nvCxnSpPr>
        <p:spPr>
          <a:xfrm>
            <a:off x="6148791" y="2575695"/>
            <a:ext cx="0" cy="137068"/>
          </a:xfrm>
          <a:prstGeom prst="straightConnector1">
            <a:avLst/>
          </a:prstGeom>
          <a:noFill/>
          <a:ln w="38100" cap="flat" cmpd="sng">
            <a:solidFill>
              <a:srgbClr val="FEE599"/>
            </a:solidFill>
            <a:prstDash val="solid"/>
            <a:miter lim="800000"/>
            <a:headEnd type="none" w="sm" len="sm"/>
            <a:tailEnd type="none" w="sm" len="sm"/>
          </a:ln>
        </p:spPr>
      </p:cxnSp>
      <p:cxnSp>
        <p:nvCxnSpPr>
          <p:cNvPr id="570" name="Google Shape;570;p24"/>
          <p:cNvCxnSpPr/>
          <p:nvPr/>
        </p:nvCxnSpPr>
        <p:spPr>
          <a:xfrm>
            <a:off x="4798864" y="2581135"/>
            <a:ext cx="0" cy="137068"/>
          </a:xfrm>
          <a:prstGeom prst="straightConnector1">
            <a:avLst/>
          </a:prstGeom>
          <a:noFill/>
          <a:ln w="38100" cap="flat" cmpd="sng">
            <a:solidFill>
              <a:srgbClr val="7F6000"/>
            </a:solidFill>
            <a:prstDash val="solid"/>
            <a:miter lim="800000"/>
            <a:headEnd type="none" w="sm" len="sm"/>
            <a:tailEnd type="none" w="sm" len="sm"/>
          </a:ln>
        </p:spPr>
      </p:cxnSp>
      <p:cxnSp>
        <p:nvCxnSpPr>
          <p:cNvPr id="571" name="Google Shape;571;p24"/>
          <p:cNvCxnSpPr/>
          <p:nvPr/>
        </p:nvCxnSpPr>
        <p:spPr>
          <a:xfrm>
            <a:off x="4982067" y="2581135"/>
            <a:ext cx="0" cy="137068"/>
          </a:xfrm>
          <a:prstGeom prst="straightConnector1">
            <a:avLst/>
          </a:prstGeom>
          <a:noFill/>
          <a:ln w="38100" cap="flat" cmpd="sng">
            <a:solidFill>
              <a:srgbClr val="CC3300"/>
            </a:solidFill>
            <a:prstDash val="solid"/>
            <a:miter lim="800000"/>
            <a:headEnd type="none" w="sm" len="sm"/>
            <a:tailEnd type="none" w="sm" len="sm"/>
          </a:ln>
        </p:spPr>
      </p:cxnSp>
      <p:cxnSp>
        <p:nvCxnSpPr>
          <p:cNvPr id="572" name="Google Shape;572;p24"/>
          <p:cNvCxnSpPr/>
          <p:nvPr/>
        </p:nvCxnSpPr>
        <p:spPr>
          <a:xfrm>
            <a:off x="5203845" y="2575692"/>
            <a:ext cx="0" cy="137068"/>
          </a:xfrm>
          <a:prstGeom prst="straightConnector1">
            <a:avLst/>
          </a:prstGeom>
          <a:noFill/>
          <a:ln w="38100" cap="flat" cmpd="sng">
            <a:solidFill>
              <a:srgbClr val="CC6600"/>
            </a:solidFill>
            <a:prstDash val="solid"/>
            <a:miter lim="800000"/>
            <a:headEnd type="none" w="sm" len="sm"/>
            <a:tailEnd type="none" w="sm" len="sm"/>
          </a:ln>
        </p:spPr>
      </p:cxnSp>
      <p:cxnSp>
        <p:nvCxnSpPr>
          <p:cNvPr id="573" name="Google Shape;573;p24"/>
          <p:cNvCxnSpPr/>
          <p:nvPr/>
        </p:nvCxnSpPr>
        <p:spPr>
          <a:xfrm>
            <a:off x="5387048" y="2575692"/>
            <a:ext cx="0" cy="137068"/>
          </a:xfrm>
          <a:prstGeom prst="straightConnector1">
            <a:avLst/>
          </a:prstGeom>
          <a:noFill/>
          <a:ln w="38100" cap="flat" cmpd="sng">
            <a:solidFill>
              <a:srgbClr val="FF9933"/>
            </a:solidFill>
            <a:prstDash val="solid"/>
            <a:miter lim="800000"/>
            <a:headEnd type="none" w="sm" len="sm"/>
            <a:tailEnd type="none" w="sm" len="sm"/>
          </a:ln>
        </p:spPr>
      </p:cxnSp>
      <p:sp>
        <p:nvSpPr>
          <p:cNvPr id="574" name="Google Shape;574;p24"/>
          <p:cNvSpPr txBox="1"/>
          <p:nvPr/>
        </p:nvSpPr>
        <p:spPr>
          <a:xfrm>
            <a:off x="4254204" y="2459560"/>
            <a:ext cx="5487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 </a:t>
            </a:r>
            <a:endParaRPr/>
          </a:p>
        </p:txBody>
      </p:sp>
      <p:sp>
        <p:nvSpPr>
          <p:cNvPr id="575" name="Google Shape;575;p24"/>
          <p:cNvSpPr txBox="1"/>
          <p:nvPr/>
        </p:nvSpPr>
        <p:spPr>
          <a:xfrm>
            <a:off x="4243315" y="2717613"/>
            <a:ext cx="6375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Post </a:t>
            </a:r>
            <a:endParaRPr/>
          </a:p>
        </p:txBody>
      </p:sp>
      <p:grpSp>
        <p:nvGrpSpPr>
          <p:cNvPr id="576" name="Google Shape;576;p24"/>
          <p:cNvGrpSpPr/>
          <p:nvPr/>
        </p:nvGrpSpPr>
        <p:grpSpPr>
          <a:xfrm>
            <a:off x="1682900" y="5166000"/>
            <a:ext cx="1404256" cy="556977"/>
            <a:chOff x="1709057" y="3817574"/>
            <a:chExt cx="1404256" cy="556977"/>
          </a:xfrm>
        </p:grpSpPr>
        <p:cxnSp>
          <p:nvCxnSpPr>
            <p:cNvPr id="577" name="Google Shape;577;p24"/>
            <p:cNvCxnSpPr/>
            <p:nvPr/>
          </p:nvCxnSpPr>
          <p:spPr>
            <a:xfrm>
              <a:off x="2492385" y="4059516"/>
              <a:ext cx="0" cy="39704"/>
            </a:xfrm>
            <a:prstGeom prst="straightConnector1">
              <a:avLst/>
            </a:prstGeom>
            <a:noFill/>
            <a:ln w="38100" cap="flat" cmpd="sng">
              <a:solidFill>
                <a:srgbClr val="FF6600"/>
              </a:solidFill>
              <a:prstDash val="solid"/>
              <a:miter lim="800000"/>
              <a:headEnd type="none" w="sm" len="sm"/>
              <a:tailEnd type="none" w="sm" len="sm"/>
            </a:ln>
          </p:spPr>
        </p:cxnSp>
        <p:cxnSp>
          <p:nvCxnSpPr>
            <p:cNvPr id="578" name="Google Shape;578;p24"/>
            <p:cNvCxnSpPr/>
            <p:nvPr/>
          </p:nvCxnSpPr>
          <p:spPr>
            <a:xfrm>
              <a:off x="2675588" y="4050303"/>
              <a:ext cx="0" cy="58130"/>
            </a:xfrm>
            <a:prstGeom prst="straightConnector1">
              <a:avLst/>
            </a:prstGeom>
            <a:noFill/>
            <a:ln w="38100" cap="flat" cmpd="sng">
              <a:solidFill>
                <a:srgbClr val="FF7C80"/>
              </a:solidFill>
              <a:prstDash val="solid"/>
              <a:miter lim="800000"/>
              <a:headEnd type="none" w="sm" len="sm"/>
              <a:tailEnd type="none" w="sm" len="sm"/>
            </a:ln>
          </p:spPr>
        </p:cxnSp>
        <p:cxnSp>
          <p:nvCxnSpPr>
            <p:cNvPr id="579" name="Google Shape;579;p24"/>
            <p:cNvCxnSpPr/>
            <p:nvPr/>
          </p:nvCxnSpPr>
          <p:spPr>
            <a:xfrm>
              <a:off x="2897366" y="4005391"/>
              <a:ext cx="0" cy="137068"/>
            </a:xfrm>
            <a:prstGeom prst="straightConnector1">
              <a:avLst/>
            </a:prstGeom>
            <a:noFill/>
            <a:ln w="38100" cap="flat" cmpd="sng">
              <a:solidFill>
                <a:srgbClr val="FFD966"/>
              </a:solidFill>
              <a:prstDash val="solid"/>
              <a:miter lim="800000"/>
              <a:headEnd type="none" w="sm" len="sm"/>
              <a:tailEnd type="none" w="sm" len="sm"/>
            </a:ln>
          </p:spPr>
        </p:cxnSp>
        <p:cxnSp>
          <p:nvCxnSpPr>
            <p:cNvPr id="580" name="Google Shape;580;p24"/>
            <p:cNvCxnSpPr/>
            <p:nvPr/>
          </p:nvCxnSpPr>
          <p:spPr>
            <a:xfrm>
              <a:off x="3080569" y="4005391"/>
              <a:ext cx="0" cy="137068"/>
            </a:xfrm>
            <a:prstGeom prst="straightConnector1">
              <a:avLst/>
            </a:prstGeom>
            <a:noFill/>
            <a:ln w="38100" cap="flat" cmpd="sng">
              <a:solidFill>
                <a:srgbClr val="FEE599"/>
              </a:solidFill>
              <a:prstDash val="solid"/>
              <a:miter lim="800000"/>
              <a:headEnd type="none" w="sm" len="sm"/>
              <a:tailEnd type="none" w="sm" len="sm"/>
            </a:ln>
          </p:spPr>
        </p:cxnSp>
        <p:cxnSp>
          <p:nvCxnSpPr>
            <p:cNvPr id="581" name="Google Shape;581;p24"/>
            <p:cNvCxnSpPr/>
            <p:nvPr/>
          </p:nvCxnSpPr>
          <p:spPr>
            <a:xfrm>
              <a:off x="1730642" y="4010831"/>
              <a:ext cx="0" cy="137068"/>
            </a:xfrm>
            <a:prstGeom prst="straightConnector1">
              <a:avLst/>
            </a:prstGeom>
            <a:noFill/>
            <a:ln w="38100" cap="flat" cmpd="sng">
              <a:solidFill>
                <a:srgbClr val="7F6000"/>
              </a:solidFill>
              <a:prstDash val="solid"/>
              <a:miter lim="800000"/>
              <a:headEnd type="none" w="sm" len="sm"/>
              <a:tailEnd type="none" w="sm" len="sm"/>
            </a:ln>
          </p:spPr>
        </p:cxnSp>
        <p:cxnSp>
          <p:nvCxnSpPr>
            <p:cNvPr id="582" name="Google Shape;582;p24"/>
            <p:cNvCxnSpPr/>
            <p:nvPr/>
          </p:nvCxnSpPr>
          <p:spPr>
            <a:xfrm>
              <a:off x="1913845" y="4010831"/>
              <a:ext cx="0" cy="137068"/>
            </a:xfrm>
            <a:prstGeom prst="straightConnector1">
              <a:avLst/>
            </a:prstGeom>
            <a:noFill/>
            <a:ln w="38100" cap="flat" cmpd="sng">
              <a:solidFill>
                <a:srgbClr val="CC3300"/>
              </a:solidFill>
              <a:prstDash val="solid"/>
              <a:miter lim="800000"/>
              <a:headEnd type="none" w="sm" len="sm"/>
              <a:tailEnd type="none" w="sm" len="sm"/>
            </a:ln>
          </p:spPr>
        </p:cxnSp>
        <p:cxnSp>
          <p:nvCxnSpPr>
            <p:cNvPr id="583" name="Google Shape;583;p24"/>
            <p:cNvCxnSpPr/>
            <p:nvPr/>
          </p:nvCxnSpPr>
          <p:spPr>
            <a:xfrm>
              <a:off x="2135623" y="3912322"/>
              <a:ext cx="0" cy="323201"/>
            </a:xfrm>
            <a:prstGeom prst="straightConnector1">
              <a:avLst/>
            </a:prstGeom>
            <a:noFill/>
            <a:ln w="38100" cap="flat" cmpd="sng">
              <a:solidFill>
                <a:srgbClr val="CC6600"/>
              </a:solidFill>
              <a:prstDash val="solid"/>
              <a:miter lim="800000"/>
              <a:headEnd type="none" w="sm" len="sm"/>
              <a:tailEnd type="none" w="sm" len="sm"/>
            </a:ln>
          </p:spPr>
        </p:cxnSp>
        <p:cxnSp>
          <p:nvCxnSpPr>
            <p:cNvPr id="584" name="Google Shape;584;p24"/>
            <p:cNvCxnSpPr/>
            <p:nvPr/>
          </p:nvCxnSpPr>
          <p:spPr>
            <a:xfrm>
              <a:off x="2318826" y="3837323"/>
              <a:ext cx="0" cy="473198"/>
            </a:xfrm>
            <a:prstGeom prst="straightConnector1">
              <a:avLst/>
            </a:prstGeom>
            <a:noFill/>
            <a:ln w="38100" cap="flat" cmpd="sng">
              <a:solidFill>
                <a:srgbClr val="FF9933"/>
              </a:solidFill>
              <a:prstDash val="solid"/>
              <a:miter lim="800000"/>
              <a:headEnd type="none" w="sm" len="sm"/>
              <a:tailEnd type="none" w="sm" len="sm"/>
            </a:ln>
          </p:spPr>
        </p:cxnSp>
        <p:sp>
          <p:nvSpPr>
            <p:cNvPr id="585" name="Google Shape;585;p24"/>
            <p:cNvSpPr/>
            <p:nvPr/>
          </p:nvSpPr>
          <p:spPr>
            <a:xfrm>
              <a:off x="1709057" y="3817574"/>
              <a:ext cx="1393372" cy="260786"/>
            </a:xfrm>
            <a:custGeom>
              <a:avLst/>
              <a:gdLst/>
              <a:ahLst/>
              <a:cxnLst/>
              <a:rect l="l" t="t" r="r" b="b"/>
              <a:pathLst>
                <a:path w="1393372" h="158417" extrusionOk="0">
                  <a:moveTo>
                    <a:pt x="0" y="104913"/>
                  </a:moveTo>
                  <a:cubicBezTo>
                    <a:pt x="167821" y="99924"/>
                    <a:pt x="335643" y="94935"/>
                    <a:pt x="440872" y="77699"/>
                  </a:cubicBezTo>
                  <a:cubicBezTo>
                    <a:pt x="546101" y="60463"/>
                    <a:pt x="574222" y="-11201"/>
                    <a:pt x="631372" y="1499"/>
                  </a:cubicBezTo>
                  <a:cubicBezTo>
                    <a:pt x="688522" y="14199"/>
                    <a:pt x="725715" y="133942"/>
                    <a:pt x="783772" y="153899"/>
                  </a:cubicBezTo>
                  <a:cubicBezTo>
                    <a:pt x="841829" y="173856"/>
                    <a:pt x="979714" y="121242"/>
                    <a:pt x="979714" y="121242"/>
                  </a:cubicBezTo>
                  <a:cubicBezTo>
                    <a:pt x="1045935" y="110356"/>
                    <a:pt x="1112157" y="96748"/>
                    <a:pt x="1181100" y="88584"/>
                  </a:cubicBezTo>
                  <a:cubicBezTo>
                    <a:pt x="1250043" y="80420"/>
                    <a:pt x="1321707" y="76338"/>
                    <a:pt x="1393372" y="72256"/>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24"/>
            <p:cNvSpPr/>
            <p:nvPr/>
          </p:nvSpPr>
          <p:spPr>
            <a:xfrm rot="10800000" flipH="1">
              <a:off x="1719941" y="4105276"/>
              <a:ext cx="1393372" cy="269275"/>
            </a:xfrm>
            <a:custGeom>
              <a:avLst/>
              <a:gdLst/>
              <a:ahLst/>
              <a:cxnLst/>
              <a:rect l="l" t="t" r="r" b="b"/>
              <a:pathLst>
                <a:path w="1393372" h="158417" extrusionOk="0">
                  <a:moveTo>
                    <a:pt x="0" y="104913"/>
                  </a:moveTo>
                  <a:cubicBezTo>
                    <a:pt x="167821" y="99924"/>
                    <a:pt x="335643" y="94935"/>
                    <a:pt x="440872" y="77699"/>
                  </a:cubicBezTo>
                  <a:cubicBezTo>
                    <a:pt x="546101" y="60463"/>
                    <a:pt x="574222" y="-11201"/>
                    <a:pt x="631372" y="1499"/>
                  </a:cubicBezTo>
                  <a:cubicBezTo>
                    <a:pt x="688522" y="14199"/>
                    <a:pt x="725715" y="133942"/>
                    <a:pt x="783772" y="153899"/>
                  </a:cubicBezTo>
                  <a:cubicBezTo>
                    <a:pt x="841829" y="173856"/>
                    <a:pt x="979714" y="121242"/>
                    <a:pt x="979714" y="121242"/>
                  </a:cubicBezTo>
                  <a:cubicBezTo>
                    <a:pt x="1045935" y="110356"/>
                    <a:pt x="1112157" y="96748"/>
                    <a:pt x="1181100" y="88584"/>
                  </a:cubicBezTo>
                  <a:cubicBezTo>
                    <a:pt x="1250043" y="80420"/>
                    <a:pt x="1321707" y="76338"/>
                    <a:pt x="1393372" y="72256"/>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87" name="Google Shape;587;p24"/>
          <p:cNvSpPr txBox="1"/>
          <p:nvPr/>
        </p:nvSpPr>
        <p:spPr>
          <a:xfrm>
            <a:off x="51626" y="4715339"/>
            <a:ext cx="1629287"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Weight after STDP </a:t>
            </a:r>
            <a:r>
              <a:rPr lang="en-US" sz="1800" u="sng">
                <a:solidFill>
                  <a:schemeClr val="dk1"/>
                </a:solidFill>
                <a:latin typeface="Calibri"/>
                <a:ea typeface="Calibri"/>
                <a:cs typeface="Calibri"/>
                <a:sym typeface="Calibri"/>
              </a:rPr>
              <a:t>increases for causal </a:t>
            </a:r>
            <a:r>
              <a:rPr lang="en-US" sz="1800">
                <a:solidFill>
                  <a:schemeClr val="dk1"/>
                </a:solidFill>
                <a:latin typeface="Calibri"/>
                <a:ea typeface="Calibri"/>
                <a:cs typeface="Calibri"/>
                <a:sym typeface="Calibri"/>
              </a:rPr>
              <a:t>pre-neurons and </a:t>
            </a:r>
            <a:r>
              <a:rPr lang="en-US" sz="1800" u="sng">
                <a:solidFill>
                  <a:schemeClr val="dk1"/>
                </a:solidFill>
                <a:latin typeface="Calibri"/>
                <a:ea typeface="Calibri"/>
                <a:cs typeface="Calibri"/>
                <a:sym typeface="Calibri"/>
              </a:rPr>
              <a:t>decreases for anticausal </a:t>
            </a:r>
            <a:r>
              <a:rPr lang="en-US" sz="1800">
                <a:solidFill>
                  <a:schemeClr val="dk1"/>
                </a:solidFill>
                <a:latin typeface="Calibri"/>
                <a:ea typeface="Calibri"/>
                <a:cs typeface="Calibri"/>
                <a:sym typeface="Calibri"/>
              </a:rPr>
              <a:t>ones</a:t>
            </a:r>
            <a:endParaRPr/>
          </a:p>
        </p:txBody>
      </p:sp>
      <p:sp>
        <p:nvSpPr>
          <p:cNvPr id="588" name="Google Shape;588;p24"/>
          <p:cNvSpPr/>
          <p:nvPr/>
        </p:nvSpPr>
        <p:spPr>
          <a:xfrm>
            <a:off x="2318826" y="4519830"/>
            <a:ext cx="103240" cy="9571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9" name="Google Shape;589;p24"/>
          <p:cNvSpPr/>
          <p:nvPr/>
        </p:nvSpPr>
        <p:spPr>
          <a:xfrm>
            <a:off x="2318826" y="4687418"/>
            <a:ext cx="103240" cy="9571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0" name="Google Shape;590;p24"/>
          <p:cNvSpPr/>
          <p:nvPr/>
        </p:nvSpPr>
        <p:spPr>
          <a:xfrm>
            <a:off x="2318826" y="4861544"/>
            <a:ext cx="103240" cy="9571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1" name="Google Shape;591;p24"/>
          <p:cNvSpPr/>
          <p:nvPr/>
        </p:nvSpPr>
        <p:spPr>
          <a:xfrm>
            <a:off x="1864115" y="5798145"/>
            <a:ext cx="309121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post neuron spike is </a:t>
            </a:r>
            <a:r>
              <a:rPr lang="en-US" sz="1800" u="sng">
                <a:solidFill>
                  <a:schemeClr val="dk1"/>
                </a:solidFill>
                <a:latin typeface="Calibri"/>
                <a:ea typeface="Calibri"/>
                <a:cs typeface="Calibri"/>
                <a:sym typeface="Calibri"/>
              </a:rPr>
              <a:t>statics</a:t>
            </a:r>
            <a:r>
              <a:rPr lang="en-US" sz="1800">
                <a:solidFill>
                  <a:schemeClr val="dk1"/>
                </a:solidFill>
                <a:latin typeface="Calibri"/>
                <a:ea typeface="Calibri"/>
                <a:cs typeface="Calibri"/>
                <a:sym typeface="Calibri"/>
              </a:rPr>
              <a:t> but repeated epochs; the weights would evolve! </a:t>
            </a:r>
            <a:endParaRPr/>
          </a:p>
        </p:txBody>
      </p:sp>
      <p:cxnSp>
        <p:nvCxnSpPr>
          <p:cNvPr id="592" name="Google Shape;592;p24"/>
          <p:cNvCxnSpPr/>
          <p:nvPr/>
        </p:nvCxnSpPr>
        <p:spPr>
          <a:xfrm rot="10800000">
            <a:off x="5515591" y="2276302"/>
            <a:ext cx="0" cy="117471"/>
          </a:xfrm>
          <a:prstGeom prst="straightConnector1">
            <a:avLst/>
          </a:prstGeom>
          <a:noFill/>
          <a:ln w="38100" cap="flat" cmpd="sng">
            <a:solidFill>
              <a:schemeClr val="accent1"/>
            </a:solidFill>
            <a:prstDash val="solid"/>
            <a:miter lim="800000"/>
            <a:headEnd type="none" w="sm" len="sm"/>
            <a:tailEnd type="none" w="sm" len="sm"/>
          </a:ln>
        </p:spPr>
      </p:cxnSp>
      <p:cxnSp>
        <p:nvCxnSpPr>
          <p:cNvPr id="593" name="Google Shape;593;p24"/>
          <p:cNvCxnSpPr/>
          <p:nvPr/>
        </p:nvCxnSpPr>
        <p:spPr>
          <a:xfrm>
            <a:off x="5549718" y="2028548"/>
            <a:ext cx="0" cy="137068"/>
          </a:xfrm>
          <a:prstGeom prst="straightConnector1">
            <a:avLst/>
          </a:prstGeom>
          <a:noFill/>
          <a:ln w="38100" cap="flat" cmpd="sng">
            <a:solidFill>
              <a:srgbClr val="FF6600"/>
            </a:solidFill>
            <a:prstDash val="solid"/>
            <a:miter lim="800000"/>
            <a:headEnd type="none" w="sm" len="sm"/>
            <a:tailEnd type="none" w="sm" len="sm"/>
          </a:ln>
        </p:spPr>
      </p:cxnSp>
      <p:cxnSp>
        <p:nvCxnSpPr>
          <p:cNvPr id="594" name="Google Shape;594;p24"/>
          <p:cNvCxnSpPr/>
          <p:nvPr/>
        </p:nvCxnSpPr>
        <p:spPr>
          <a:xfrm>
            <a:off x="5732921" y="2028548"/>
            <a:ext cx="0" cy="137068"/>
          </a:xfrm>
          <a:prstGeom prst="straightConnector1">
            <a:avLst/>
          </a:prstGeom>
          <a:noFill/>
          <a:ln w="38100" cap="flat" cmpd="sng">
            <a:solidFill>
              <a:srgbClr val="FF7C80"/>
            </a:solidFill>
            <a:prstDash val="solid"/>
            <a:miter lim="800000"/>
            <a:headEnd type="none" w="sm" len="sm"/>
            <a:tailEnd type="none" w="sm" len="sm"/>
          </a:ln>
        </p:spPr>
      </p:cxnSp>
      <p:cxnSp>
        <p:nvCxnSpPr>
          <p:cNvPr id="595" name="Google Shape;595;p24"/>
          <p:cNvCxnSpPr/>
          <p:nvPr/>
        </p:nvCxnSpPr>
        <p:spPr>
          <a:xfrm>
            <a:off x="5954699" y="2023105"/>
            <a:ext cx="0" cy="137068"/>
          </a:xfrm>
          <a:prstGeom prst="straightConnector1">
            <a:avLst/>
          </a:prstGeom>
          <a:noFill/>
          <a:ln w="38100" cap="flat" cmpd="sng">
            <a:solidFill>
              <a:srgbClr val="FFD966"/>
            </a:solidFill>
            <a:prstDash val="solid"/>
            <a:miter lim="800000"/>
            <a:headEnd type="none" w="sm" len="sm"/>
            <a:tailEnd type="none" w="sm" len="sm"/>
          </a:ln>
        </p:spPr>
      </p:cxnSp>
      <p:cxnSp>
        <p:nvCxnSpPr>
          <p:cNvPr id="596" name="Google Shape;596;p24"/>
          <p:cNvCxnSpPr/>
          <p:nvPr/>
        </p:nvCxnSpPr>
        <p:spPr>
          <a:xfrm>
            <a:off x="6137902" y="2023105"/>
            <a:ext cx="0" cy="137068"/>
          </a:xfrm>
          <a:prstGeom prst="straightConnector1">
            <a:avLst/>
          </a:prstGeom>
          <a:noFill/>
          <a:ln w="38100" cap="flat" cmpd="sng">
            <a:solidFill>
              <a:srgbClr val="FEE599"/>
            </a:solidFill>
            <a:prstDash val="solid"/>
            <a:miter lim="800000"/>
            <a:headEnd type="none" w="sm" len="sm"/>
            <a:tailEnd type="none" w="sm" len="sm"/>
          </a:ln>
        </p:spPr>
      </p:cxnSp>
      <p:cxnSp>
        <p:nvCxnSpPr>
          <p:cNvPr id="597" name="Google Shape;597;p24"/>
          <p:cNvCxnSpPr/>
          <p:nvPr/>
        </p:nvCxnSpPr>
        <p:spPr>
          <a:xfrm>
            <a:off x="4787975" y="2028545"/>
            <a:ext cx="0" cy="137068"/>
          </a:xfrm>
          <a:prstGeom prst="straightConnector1">
            <a:avLst/>
          </a:prstGeom>
          <a:noFill/>
          <a:ln w="38100" cap="flat" cmpd="sng">
            <a:solidFill>
              <a:srgbClr val="7F6000"/>
            </a:solidFill>
            <a:prstDash val="solid"/>
            <a:miter lim="800000"/>
            <a:headEnd type="none" w="sm" len="sm"/>
            <a:tailEnd type="none" w="sm" len="sm"/>
          </a:ln>
        </p:spPr>
      </p:cxnSp>
      <p:cxnSp>
        <p:nvCxnSpPr>
          <p:cNvPr id="598" name="Google Shape;598;p24"/>
          <p:cNvCxnSpPr/>
          <p:nvPr/>
        </p:nvCxnSpPr>
        <p:spPr>
          <a:xfrm>
            <a:off x="4971178" y="2028545"/>
            <a:ext cx="0" cy="137068"/>
          </a:xfrm>
          <a:prstGeom prst="straightConnector1">
            <a:avLst/>
          </a:prstGeom>
          <a:noFill/>
          <a:ln w="38100" cap="flat" cmpd="sng">
            <a:solidFill>
              <a:srgbClr val="CC3300"/>
            </a:solidFill>
            <a:prstDash val="solid"/>
            <a:miter lim="800000"/>
            <a:headEnd type="none" w="sm" len="sm"/>
            <a:tailEnd type="none" w="sm" len="sm"/>
          </a:ln>
        </p:spPr>
      </p:cxnSp>
      <p:cxnSp>
        <p:nvCxnSpPr>
          <p:cNvPr id="599" name="Google Shape;599;p24"/>
          <p:cNvCxnSpPr/>
          <p:nvPr/>
        </p:nvCxnSpPr>
        <p:spPr>
          <a:xfrm>
            <a:off x="5192956" y="2023102"/>
            <a:ext cx="0" cy="137068"/>
          </a:xfrm>
          <a:prstGeom prst="straightConnector1">
            <a:avLst/>
          </a:prstGeom>
          <a:noFill/>
          <a:ln w="38100" cap="flat" cmpd="sng">
            <a:solidFill>
              <a:srgbClr val="CC6600"/>
            </a:solidFill>
            <a:prstDash val="solid"/>
            <a:miter lim="800000"/>
            <a:headEnd type="none" w="sm" len="sm"/>
            <a:tailEnd type="none" w="sm" len="sm"/>
          </a:ln>
        </p:spPr>
      </p:cxnSp>
      <p:cxnSp>
        <p:nvCxnSpPr>
          <p:cNvPr id="600" name="Google Shape;600;p24"/>
          <p:cNvCxnSpPr/>
          <p:nvPr/>
        </p:nvCxnSpPr>
        <p:spPr>
          <a:xfrm>
            <a:off x="5376159" y="2023102"/>
            <a:ext cx="0" cy="137068"/>
          </a:xfrm>
          <a:prstGeom prst="straightConnector1">
            <a:avLst/>
          </a:prstGeom>
          <a:noFill/>
          <a:ln w="38100" cap="flat" cmpd="sng">
            <a:solidFill>
              <a:srgbClr val="FF9933"/>
            </a:solidFill>
            <a:prstDash val="solid"/>
            <a:miter lim="800000"/>
            <a:headEnd type="none" w="sm" len="sm"/>
            <a:tailEnd type="none" w="sm" len="sm"/>
          </a:ln>
        </p:spPr>
      </p:cxnSp>
      <p:sp>
        <p:nvSpPr>
          <p:cNvPr id="601" name="Google Shape;601;p24"/>
          <p:cNvSpPr txBox="1"/>
          <p:nvPr/>
        </p:nvSpPr>
        <p:spPr>
          <a:xfrm>
            <a:off x="4243315" y="1906970"/>
            <a:ext cx="5487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 </a:t>
            </a:r>
            <a:endParaRPr/>
          </a:p>
        </p:txBody>
      </p:sp>
      <p:grpSp>
        <p:nvGrpSpPr>
          <p:cNvPr id="602" name="Google Shape;602;p24"/>
          <p:cNvGrpSpPr/>
          <p:nvPr/>
        </p:nvGrpSpPr>
        <p:grpSpPr>
          <a:xfrm>
            <a:off x="4798864" y="1338065"/>
            <a:ext cx="1404256" cy="348637"/>
            <a:chOff x="1709057" y="3914778"/>
            <a:chExt cx="1404256" cy="348637"/>
          </a:xfrm>
        </p:grpSpPr>
        <p:cxnSp>
          <p:nvCxnSpPr>
            <p:cNvPr id="603" name="Google Shape;603;p24"/>
            <p:cNvCxnSpPr/>
            <p:nvPr/>
          </p:nvCxnSpPr>
          <p:spPr>
            <a:xfrm>
              <a:off x="2492385" y="4036814"/>
              <a:ext cx="0" cy="85108"/>
            </a:xfrm>
            <a:prstGeom prst="straightConnector1">
              <a:avLst/>
            </a:prstGeom>
            <a:noFill/>
            <a:ln w="38100" cap="flat" cmpd="sng">
              <a:solidFill>
                <a:srgbClr val="FF6600"/>
              </a:solidFill>
              <a:prstDash val="solid"/>
              <a:miter lim="800000"/>
              <a:headEnd type="none" w="sm" len="sm"/>
              <a:tailEnd type="none" w="sm" len="sm"/>
            </a:ln>
          </p:spPr>
        </p:cxnSp>
        <p:cxnSp>
          <p:nvCxnSpPr>
            <p:cNvPr id="604" name="Google Shape;604;p24"/>
            <p:cNvCxnSpPr/>
            <p:nvPr/>
          </p:nvCxnSpPr>
          <p:spPr>
            <a:xfrm>
              <a:off x="2675588" y="4022729"/>
              <a:ext cx="0" cy="113279"/>
            </a:xfrm>
            <a:prstGeom prst="straightConnector1">
              <a:avLst/>
            </a:prstGeom>
            <a:noFill/>
            <a:ln w="38100" cap="flat" cmpd="sng">
              <a:solidFill>
                <a:srgbClr val="FF7C80"/>
              </a:solidFill>
              <a:prstDash val="solid"/>
              <a:miter lim="800000"/>
              <a:headEnd type="none" w="sm" len="sm"/>
              <a:tailEnd type="none" w="sm" len="sm"/>
            </a:ln>
          </p:spPr>
        </p:cxnSp>
        <p:cxnSp>
          <p:nvCxnSpPr>
            <p:cNvPr id="605" name="Google Shape;605;p24"/>
            <p:cNvCxnSpPr/>
            <p:nvPr/>
          </p:nvCxnSpPr>
          <p:spPr>
            <a:xfrm>
              <a:off x="2897366" y="4005391"/>
              <a:ext cx="0" cy="137068"/>
            </a:xfrm>
            <a:prstGeom prst="straightConnector1">
              <a:avLst/>
            </a:prstGeom>
            <a:noFill/>
            <a:ln w="38100" cap="flat" cmpd="sng">
              <a:solidFill>
                <a:srgbClr val="FFD966"/>
              </a:solidFill>
              <a:prstDash val="solid"/>
              <a:miter lim="800000"/>
              <a:headEnd type="none" w="sm" len="sm"/>
              <a:tailEnd type="none" w="sm" len="sm"/>
            </a:ln>
          </p:spPr>
        </p:cxnSp>
        <p:cxnSp>
          <p:nvCxnSpPr>
            <p:cNvPr id="606" name="Google Shape;606;p24"/>
            <p:cNvCxnSpPr/>
            <p:nvPr/>
          </p:nvCxnSpPr>
          <p:spPr>
            <a:xfrm>
              <a:off x="3080569" y="4005391"/>
              <a:ext cx="0" cy="137068"/>
            </a:xfrm>
            <a:prstGeom prst="straightConnector1">
              <a:avLst/>
            </a:prstGeom>
            <a:noFill/>
            <a:ln w="38100" cap="flat" cmpd="sng">
              <a:solidFill>
                <a:srgbClr val="FEE599"/>
              </a:solidFill>
              <a:prstDash val="solid"/>
              <a:miter lim="800000"/>
              <a:headEnd type="none" w="sm" len="sm"/>
              <a:tailEnd type="none" w="sm" len="sm"/>
            </a:ln>
          </p:spPr>
        </p:cxnSp>
        <p:cxnSp>
          <p:nvCxnSpPr>
            <p:cNvPr id="607" name="Google Shape;607;p24"/>
            <p:cNvCxnSpPr/>
            <p:nvPr/>
          </p:nvCxnSpPr>
          <p:spPr>
            <a:xfrm>
              <a:off x="1730642" y="4010831"/>
              <a:ext cx="0" cy="137068"/>
            </a:xfrm>
            <a:prstGeom prst="straightConnector1">
              <a:avLst/>
            </a:prstGeom>
            <a:noFill/>
            <a:ln w="38100" cap="flat" cmpd="sng">
              <a:solidFill>
                <a:srgbClr val="7F6000"/>
              </a:solidFill>
              <a:prstDash val="solid"/>
              <a:miter lim="800000"/>
              <a:headEnd type="none" w="sm" len="sm"/>
              <a:tailEnd type="none" w="sm" len="sm"/>
            </a:ln>
          </p:spPr>
        </p:cxnSp>
        <p:cxnSp>
          <p:nvCxnSpPr>
            <p:cNvPr id="608" name="Google Shape;608;p24"/>
            <p:cNvCxnSpPr/>
            <p:nvPr/>
          </p:nvCxnSpPr>
          <p:spPr>
            <a:xfrm>
              <a:off x="1913845" y="4010831"/>
              <a:ext cx="0" cy="137068"/>
            </a:xfrm>
            <a:prstGeom prst="straightConnector1">
              <a:avLst/>
            </a:prstGeom>
            <a:noFill/>
            <a:ln w="38100" cap="flat" cmpd="sng">
              <a:solidFill>
                <a:srgbClr val="CC3300"/>
              </a:solidFill>
              <a:prstDash val="solid"/>
              <a:miter lim="800000"/>
              <a:headEnd type="none" w="sm" len="sm"/>
              <a:tailEnd type="none" w="sm" len="sm"/>
            </a:ln>
          </p:spPr>
        </p:cxnSp>
        <p:cxnSp>
          <p:nvCxnSpPr>
            <p:cNvPr id="609" name="Google Shape;609;p24"/>
            <p:cNvCxnSpPr/>
            <p:nvPr/>
          </p:nvCxnSpPr>
          <p:spPr>
            <a:xfrm>
              <a:off x="2135623" y="3990996"/>
              <a:ext cx="0" cy="165853"/>
            </a:xfrm>
            <a:prstGeom prst="straightConnector1">
              <a:avLst/>
            </a:prstGeom>
            <a:noFill/>
            <a:ln w="38100" cap="flat" cmpd="sng">
              <a:solidFill>
                <a:srgbClr val="CC6600"/>
              </a:solidFill>
              <a:prstDash val="solid"/>
              <a:miter lim="800000"/>
              <a:headEnd type="none" w="sm" len="sm"/>
              <a:tailEnd type="none" w="sm" len="sm"/>
            </a:ln>
          </p:spPr>
        </p:cxnSp>
        <p:cxnSp>
          <p:nvCxnSpPr>
            <p:cNvPr id="610" name="Google Shape;610;p24"/>
            <p:cNvCxnSpPr/>
            <p:nvPr/>
          </p:nvCxnSpPr>
          <p:spPr>
            <a:xfrm>
              <a:off x="2318826" y="3927013"/>
              <a:ext cx="0" cy="293819"/>
            </a:xfrm>
            <a:prstGeom prst="straightConnector1">
              <a:avLst/>
            </a:prstGeom>
            <a:noFill/>
            <a:ln w="38100" cap="flat" cmpd="sng">
              <a:solidFill>
                <a:srgbClr val="FF9933"/>
              </a:solidFill>
              <a:prstDash val="solid"/>
              <a:miter lim="800000"/>
              <a:headEnd type="none" w="sm" len="sm"/>
              <a:tailEnd type="none" w="sm" len="sm"/>
            </a:ln>
          </p:spPr>
        </p:cxnSp>
        <p:sp>
          <p:nvSpPr>
            <p:cNvPr id="611" name="Google Shape;611;p24"/>
            <p:cNvSpPr/>
            <p:nvPr/>
          </p:nvSpPr>
          <p:spPr>
            <a:xfrm>
              <a:off x="1709057" y="3914778"/>
              <a:ext cx="1393372" cy="130923"/>
            </a:xfrm>
            <a:custGeom>
              <a:avLst/>
              <a:gdLst/>
              <a:ahLst/>
              <a:cxnLst/>
              <a:rect l="l" t="t" r="r" b="b"/>
              <a:pathLst>
                <a:path w="1393372" h="158417" extrusionOk="0">
                  <a:moveTo>
                    <a:pt x="0" y="104913"/>
                  </a:moveTo>
                  <a:cubicBezTo>
                    <a:pt x="167821" y="99924"/>
                    <a:pt x="335643" y="94935"/>
                    <a:pt x="440872" y="77699"/>
                  </a:cubicBezTo>
                  <a:cubicBezTo>
                    <a:pt x="546101" y="60463"/>
                    <a:pt x="574222" y="-11201"/>
                    <a:pt x="631372" y="1499"/>
                  </a:cubicBezTo>
                  <a:cubicBezTo>
                    <a:pt x="688522" y="14199"/>
                    <a:pt x="725715" y="133942"/>
                    <a:pt x="783772" y="153899"/>
                  </a:cubicBezTo>
                  <a:cubicBezTo>
                    <a:pt x="841829" y="173856"/>
                    <a:pt x="979714" y="121242"/>
                    <a:pt x="979714" y="121242"/>
                  </a:cubicBezTo>
                  <a:cubicBezTo>
                    <a:pt x="1045935" y="110356"/>
                    <a:pt x="1112157" y="96748"/>
                    <a:pt x="1181100" y="88584"/>
                  </a:cubicBezTo>
                  <a:cubicBezTo>
                    <a:pt x="1250043" y="80420"/>
                    <a:pt x="1321707" y="76338"/>
                    <a:pt x="1393372" y="72256"/>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2" name="Google Shape;612;p24"/>
            <p:cNvSpPr/>
            <p:nvPr/>
          </p:nvSpPr>
          <p:spPr>
            <a:xfrm rot="10800000" flipH="1">
              <a:off x="1719941" y="4132492"/>
              <a:ext cx="1393372" cy="130923"/>
            </a:xfrm>
            <a:custGeom>
              <a:avLst/>
              <a:gdLst/>
              <a:ahLst/>
              <a:cxnLst/>
              <a:rect l="l" t="t" r="r" b="b"/>
              <a:pathLst>
                <a:path w="1393372" h="158417" extrusionOk="0">
                  <a:moveTo>
                    <a:pt x="0" y="104913"/>
                  </a:moveTo>
                  <a:cubicBezTo>
                    <a:pt x="167821" y="99924"/>
                    <a:pt x="335643" y="94935"/>
                    <a:pt x="440872" y="77699"/>
                  </a:cubicBezTo>
                  <a:cubicBezTo>
                    <a:pt x="546101" y="60463"/>
                    <a:pt x="574222" y="-11201"/>
                    <a:pt x="631372" y="1499"/>
                  </a:cubicBezTo>
                  <a:cubicBezTo>
                    <a:pt x="688522" y="14199"/>
                    <a:pt x="725715" y="133942"/>
                    <a:pt x="783772" y="153899"/>
                  </a:cubicBezTo>
                  <a:cubicBezTo>
                    <a:pt x="841829" y="173856"/>
                    <a:pt x="979714" y="121242"/>
                    <a:pt x="979714" y="121242"/>
                  </a:cubicBezTo>
                  <a:cubicBezTo>
                    <a:pt x="1045935" y="110356"/>
                    <a:pt x="1112157" y="96748"/>
                    <a:pt x="1181100" y="88584"/>
                  </a:cubicBezTo>
                  <a:cubicBezTo>
                    <a:pt x="1250043" y="80420"/>
                    <a:pt x="1321707" y="76338"/>
                    <a:pt x="1393372" y="72256"/>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613" name="Google Shape;613;p24"/>
          <p:cNvCxnSpPr/>
          <p:nvPr/>
        </p:nvCxnSpPr>
        <p:spPr>
          <a:xfrm>
            <a:off x="5533868" y="3799768"/>
            <a:ext cx="0" cy="39704"/>
          </a:xfrm>
          <a:prstGeom prst="straightConnector1">
            <a:avLst/>
          </a:prstGeom>
          <a:noFill/>
          <a:ln w="38100" cap="flat" cmpd="sng">
            <a:solidFill>
              <a:srgbClr val="FF6600"/>
            </a:solidFill>
            <a:prstDash val="solid"/>
            <a:miter lim="800000"/>
            <a:headEnd type="none" w="sm" len="sm"/>
            <a:tailEnd type="none" w="sm" len="sm"/>
          </a:ln>
        </p:spPr>
      </p:cxnSp>
      <p:cxnSp>
        <p:nvCxnSpPr>
          <p:cNvPr id="614" name="Google Shape;614;p24"/>
          <p:cNvCxnSpPr/>
          <p:nvPr/>
        </p:nvCxnSpPr>
        <p:spPr>
          <a:xfrm>
            <a:off x="5717071" y="3751086"/>
            <a:ext cx="0" cy="137068"/>
          </a:xfrm>
          <a:prstGeom prst="straightConnector1">
            <a:avLst/>
          </a:prstGeom>
          <a:noFill/>
          <a:ln w="38100" cap="flat" cmpd="sng">
            <a:solidFill>
              <a:srgbClr val="FF7C80"/>
            </a:solidFill>
            <a:prstDash val="solid"/>
            <a:miter lim="800000"/>
            <a:headEnd type="none" w="sm" len="sm"/>
            <a:tailEnd type="none" w="sm" len="sm"/>
          </a:ln>
        </p:spPr>
      </p:cxnSp>
      <p:cxnSp>
        <p:nvCxnSpPr>
          <p:cNvPr id="615" name="Google Shape;615;p24"/>
          <p:cNvCxnSpPr/>
          <p:nvPr/>
        </p:nvCxnSpPr>
        <p:spPr>
          <a:xfrm>
            <a:off x="5938849" y="3745643"/>
            <a:ext cx="0" cy="137068"/>
          </a:xfrm>
          <a:prstGeom prst="straightConnector1">
            <a:avLst/>
          </a:prstGeom>
          <a:noFill/>
          <a:ln w="38100" cap="flat" cmpd="sng">
            <a:solidFill>
              <a:srgbClr val="FFD966"/>
            </a:solidFill>
            <a:prstDash val="solid"/>
            <a:miter lim="800000"/>
            <a:headEnd type="none" w="sm" len="sm"/>
            <a:tailEnd type="none" w="sm" len="sm"/>
          </a:ln>
        </p:spPr>
      </p:cxnSp>
      <p:cxnSp>
        <p:nvCxnSpPr>
          <p:cNvPr id="616" name="Google Shape;616;p24"/>
          <p:cNvCxnSpPr/>
          <p:nvPr/>
        </p:nvCxnSpPr>
        <p:spPr>
          <a:xfrm>
            <a:off x="6122052" y="3745643"/>
            <a:ext cx="0" cy="137068"/>
          </a:xfrm>
          <a:prstGeom prst="straightConnector1">
            <a:avLst/>
          </a:prstGeom>
          <a:noFill/>
          <a:ln w="38100" cap="flat" cmpd="sng">
            <a:solidFill>
              <a:srgbClr val="FEE599"/>
            </a:solidFill>
            <a:prstDash val="solid"/>
            <a:miter lim="800000"/>
            <a:headEnd type="none" w="sm" len="sm"/>
            <a:tailEnd type="none" w="sm" len="sm"/>
          </a:ln>
        </p:spPr>
      </p:cxnSp>
      <p:cxnSp>
        <p:nvCxnSpPr>
          <p:cNvPr id="617" name="Google Shape;617;p24"/>
          <p:cNvCxnSpPr/>
          <p:nvPr/>
        </p:nvCxnSpPr>
        <p:spPr>
          <a:xfrm>
            <a:off x="4772125" y="3751083"/>
            <a:ext cx="0" cy="137068"/>
          </a:xfrm>
          <a:prstGeom prst="straightConnector1">
            <a:avLst/>
          </a:prstGeom>
          <a:noFill/>
          <a:ln w="38100" cap="flat" cmpd="sng">
            <a:solidFill>
              <a:srgbClr val="7F6000"/>
            </a:solidFill>
            <a:prstDash val="solid"/>
            <a:miter lim="800000"/>
            <a:headEnd type="none" w="sm" len="sm"/>
            <a:tailEnd type="none" w="sm" len="sm"/>
          </a:ln>
        </p:spPr>
      </p:cxnSp>
      <p:cxnSp>
        <p:nvCxnSpPr>
          <p:cNvPr id="618" name="Google Shape;618;p24"/>
          <p:cNvCxnSpPr/>
          <p:nvPr/>
        </p:nvCxnSpPr>
        <p:spPr>
          <a:xfrm>
            <a:off x="4955328" y="3751083"/>
            <a:ext cx="0" cy="137068"/>
          </a:xfrm>
          <a:prstGeom prst="straightConnector1">
            <a:avLst/>
          </a:prstGeom>
          <a:noFill/>
          <a:ln w="38100" cap="flat" cmpd="sng">
            <a:solidFill>
              <a:srgbClr val="CC3300"/>
            </a:solidFill>
            <a:prstDash val="solid"/>
            <a:miter lim="800000"/>
            <a:headEnd type="none" w="sm" len="sm"/>
            <a:tailEnd type="none" w="sm" len="sm"/>
          </a:ln>
        </p:spPr>
      </p:cxnSp>
      <p:cxnSp>
        <p:nvCxnSpPr>
          <p:cNvPr id="619" name="Google Shape;619;p24"/>
          <p:cNvCxnSpPr/>
          <p:nvPr/>
        </p:nvCxnSpPr>
        <p:spPr>
          <a:xfrm>
            <a:off x="5177106" y="3618638"/>
            <a:ext cx="0" cy="391073"/>
          </a:xfrm>
          <a:prstGeom prst="straightConnector1">
            <a:avLst/>
          </a:prstGeom>
          <a:noFill/>
          <a:ln w="38100" cap="flat" cmpd="sng">
            <a:solidFill>
              <a:srgbClr val="CC6600"/>
            </a:solidFill>
            <a:prstDash val="solid"/>
            <a:miter lim="800000"/>
            <a:headEnd type="none" w="sm" len="sm"/>
            <a:tailEnd type="none" w="sm" len="sm"/>
          </a:ln>
        </p:spPr>
      </p:cxnSp>
      <p:cxnSp>
        <p:nvCxnSpPr>
          <p:cNvPr id="620" name="Google Shape;620;p24"/>
          <p:cNvCxnSpPr/>
          <p:nvPr/>
        </p:nvCxnSpPr>
        <p:spPr>
          <a:xfrm>
            <a:off x="5360309" y="3731248"/>
            <a:ext cx="0" cy="165853"/>
          </a:xfrm>
          <a:prstGeom prst="straightConnector1">
            <a:avLst/>
          </a:prstGeom>
          <a:noFill/>
          <a:ln w="38100" cap="flat" cmpd="sng">
            <a:solidFill>
              <a:srgbClr val="FF9933"/>
            </a:solidFill>
            <a:prstDash val="solid"/>
            <a:miter lim="800000"/>
            <a:headEnd type="none" w="sm" len="sm"/>
            <a:tailEnd type="none" w="sm" len="sm"/>
          </a:ln>
        </p:spPr>
      </p:cxnSp>
      <p:sp>
        <p:nvSpPr>
          <p:cNvPr id="621" name="Google Shape;621;p24"/>
          <p:cNvSpPr/>
          <p:nvPr/>
        </p:nvSpPr>
        <p:spPr>
          <a:xfrm>
            <a:off x="4735286" y="3563843"/>
            <a:ext cx="1360714" cy="251171"/>
          </a:xfrm>
          <a:custGeom>
            <a:avLst/>
            <a:gdLst/>
            <a:ahLst/>
            <a:cxnLst/>
            <a:rect l="l" t="t" r="r" b="b"/>
            <a:pathLst>
              <a:path w="1360714" h="251171" extrusionOk="0">
                <a:moveTo>
                  <a:pt x="0" y="202614"/>
                </a:moveTo>
                <a:cubicBezTo>
                  <a:pt x="84364" y="194903"/>
                  <a:pt x="168728" y="187192"/>
                  <a:pt x="244928" y="153628"/>
                </a:cubicBezTo>
                <a:cubicBezTo>
                  <a:pt x="321128" y="120064"/>
                  <a:pt x="364671" y="-14193"/>
                  <a:pt x="457200" y="1228"/>
                </a:cubicBezTo>
                <a:cubicBezTo>
                  <a:pt x="549729" y="16649"/>
                  <a:pt x="702129" y="218943"/>
                  <a:pt x="800100" y="246157"/>
                </a:cubicBezTo>
                <a:cubicBezTo>
                  <a:pt x="898071" y="273371"/>
                  <a:pt x="951592" y="181750"/>
                  <a:pt x="1045028" y="164514"/>
                </a:cubicBezTo>
                <a:cubicBezTo>
                  <a:pt x="1138464" y="147278"/>
                  <a:pt x="1249589" y="145010"/>
                  <a:pt x="1360714" y="142743"/>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24"/>
          <p:cNvSpPr/>
          <p:nvPr/>
        </p:nvSpPr>
        <p:spPr>
          <a:xfrm rot="10800000" flipH="1">
            <a:off x="4751518" y="3835374"/>
            <a:ext cx="1360714" cy="251171"/>
          </a:xfrm>
          <a:custGeom>
            <a:avLst/>
            <a:gdLst/>
            <a:ahLst/>
            <a:cxnLst/>
            <a:rect l="l" t="t" r="r" b="b"/>
            <a:pathLst>
              <a:path w="1360714" h="251171" extrusionOk="0">
                <a:moveTo>
                  <a:pt x="0" y="202614"/>
                </a:moveTo>
                <a:cubicBezTo>
                  <a:pt x="84364" y="194903"/>
                  <a:pt x="168728" y="187192"/>
                  <a:pt x="244928" y="153628"/>
                </a:cubicBezTo>
                <a:cubicBezTo>
                  <a:pt x="321128" y="120064"/>
                  <a:pt x="364671" y="-14193"/>
                  <a:pt x="457200" y="1228"/>
                </a:cubicBezTo>
                <a:cubicBezTo>
                  <a:pt x="549729" y="16649"/>
                  <a:pt x="702129" y="218943"/>
                  <a:pt x="800100" y="246157"/>
                </a:cubicBezTo>
                <a:cubicBezTo>
                  <a:pt x="898071" y="273371"/>
                  <a:pt x="951592" y="181750"/>
                  <a:pt x="1045028" y="164514"/>
                </a:cubicBezTo>
                <a:cubicBezTo>
                  <a:pt x="1138464" y="147278"/>
                  <a:pt x="1249589" y="145010"/>
                  <a:pt x="1360714" y="142743"/>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24"/>
          <p:cNvSpPr/>
          <p:nvPr/>
        </p:nvSpPr>
        <p:spPr>
          <a:xfrm>
            <a:off x="6192236" y="5230949"/>
            <a:ext cx="217010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post neuron spike is left to evolve </a:t>
            </a:r>
            <a:r>
              <a:rPr lang="en-US" sz="1800" u="sng">
                <a:solidFill>
                  <a:schemeClr val="dk1"/>
                </a:solidFill>
                <a:latin typeface="Calibri"/>
                <a:ea typeface="Calibri"/>
                <a:cs typeface="Calibri"/>
                <a:sym typeface="Calibri"/>
              </a:rPr>
              <a:t>the post spike will advance forward</a:t>
            </a:r>
            <a:endParaRPr sz="1800">
              <a:solidFill>
                <a:schemeClr val="dk1"/>
              </a:solidFill>
              <a:latin typeface="Calibri"/>
              <a:ea typeface="Calibri"/>
              <a:cs typeface="Calibri"/>
              <a:sym typeface="Calibri"/>
            </a:endParaRPr>
          </a:p>
        </p:txBody>
      </p:sp>
      <p:sp>
        <p:nvSpPr>
          <p:cNvPr id="624" name="Google Shape;624;p24"/>
          <p:cNvSpPr/>
          <p:nvPr/>
        </p:nvSpPr>
        <p:spPr>
          <a:xfrm>
            <a:off x="5360309" y="2828892"/>
            <a:ext cx="135241" cy="137068"/>
          </a:xfrm>
          <a:prstGeom prst="leftArrow">
            <a:avLst>
              <a:gd name="adj1" fmla="val 50000"/>
              <a:gd name="adj2" fmla="val 50000"/>
            </a:avLst>
          </a:prstGeom>
          <a:solidFill>
            <a:srgbClr val="FFD966"/>
          </a:solidFill>
          <a:ln w="12700" cap="flat" cmpd="sng">
            <a:solidFill>
              <a:srgbClr val="FEE5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FFFF00"/>
              </a:highlight>
              <a:latin typeface="Calibri"/>
              <a:ea typeface="Calibri"/>
              <a:cs typeface="Calibri"/>
              <a:sym typeface="Calibri"/>
            </a:endParaRPr>
          </a:p>
        </p:txBody>
      </p:sp>
      <p:sp>
        <p:nvSpPr>
          <p:cNvPr id="625" name="Google Shape;625;p24"/>
          <p:cNvSpPr/>
          <p:nvPr/>
        </p:nvSpPr>
        <p:spPr>
          <a:xfrm>
            <a:off x="4098471" y="1957040"/>
            <a:ext cx="2208855" cy="506281"/>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24"/>
          <p:cNvSpPr/>
          <p:nvPr/>
        </p:nvSpPr>
        <p:spPr>
          <a:xfrm>
            <a:off x="4098471" y="2517520"/>
            <a:ext cx="2208855" cy="506281"/>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24"/>
          <p:cNvSpPr txBox="1"/>
          <p:nvPr/>
        </p:nvSpPr>
        <p:spPr>
          <a:xfrm>
            <a:off x="6378540" y="1906970"/>
            <a:ext cx="1021407"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Epoch 1</a:t>
            </a:r>
            <a:endParaRPr/>
          </a:p>
        </p:txBody>
      </p:sp>
      <p:sp>
        <p:nvSpPr>
          <p:cNvPr id="628" name="Google Shape;628;p24"/>
          <p:cNvSpPr txBox="1"/>
          <p:nvPr/>
        </p:nvSpPr>
        <p:spPr>
          <a:xfrm>
            <a:off x="6375161" y="2505529"/>
            <a:ext cx="1021407" cy="369332"/>
          </a:xfrm>
          <a:prstGeom prst="rect">
            <a:avLst/>
          </a:prstGeom>
          <a:solidFill>
            <a:srgbClr val="9CC2E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Epoch 2</a:t>
            </a:r>
            <a:endParaRPr/>
          </a:p>
        </p:txBody>
      </p:sp>
      <p:sp>
        <p:nvSpPr>
          <p:cNvPr id="629" name="Google Shape;629;p24"/>
          <p:cNvSpPr/>
          <p:nvPr/>
        </p:nvSpPr>
        <p:spPr>
          <a:xfrm flipH="1">
            <a:off x="4977883" y="5277821"/>
            <a:ext cx="341588" cy="184993"/>
          </a:xfrm>
          <a:prstGeom prst="rtTriangle">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24"/>
          <p:cNvSpPr/>
          <p:nvPr/>
        </p:nvSpPr>
        <p:spPr>
          <a:xfrm rot="10800000" flipH="1">
            <a:off x="5304746" y="5475401"/>
            <a:ext cx="341588" cy="184993"/>
          </a:xfrm>
          <a:prstGeom prst="rtTriangl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31" name="Google Shape;631;p24"/>
          <p:cNvCxnSpPr/>
          <p:nvPr/>
        </p:nvCxnSpPr>
        <p:spPr>
          <a:xfrm rot="10800000">
            <a:off x="5130309" y="5006494"/>
            <a:ext cx="0" cy="117471"/>
          </a:xfrm>
          <a:prstGeom prst="straightConnector1">
            <a:avLst/>
          </a:prstGeom>
          <a:noFill/>
          <a:ln w="38100" cap="flat" cmpd="sng">
            <a:solidFill>
              <a:schemeClr val="accent1"/>
            </a:solidFill>
            <a:prstDash val="solid"/>
            <a:miter lim="800000"/>
            <a:headEnd type="none" w="sm" len="sm"/>
            <a:tailEnd type="none" w="sm" len="sm"/>
          </a:ln>
        </p:spPr>
      </p:cxnSp>
      <p:cxnSp>
        <p:nvCxnSpPr>
          <p:cNvPr id="632" name="Google Shape;632;p24"/>
          <p:cNvCxnSpPr/>
          <p:nvPr/>
        </p:nvCxnSpPr>
        <p:spPr>
          <a:xfrm>
            <a:off x="5534813" y="4758740"/>
            <a:ext cx="0" cy="137068"/>
          </a:xfrm>
          <a:prstGeom prst="straightConnector1">
            <a:avLst/>
          </a:prstGeom>
          <a:noFill/>
          <a:ln w="38100" cap="flat" cmpd="sng">
            <a:solidFill>
              <a:srgbClr val="FF6600"/>
            </a:solidFill>
            <a:prstDash val="solid"/>
            <a:miter lim="800000"/>
            <a:headEnd type="none" w="sm" len="sm"/>
            <a:tailEnd type="none" w="sm" len="sm"/>
          </a:ln>
        </p:spPr>
      </p:cxnSp>
      <p:cxnSp>
        <p:nvCxnSpPr>
          <p:cNvPr id="633" name="Google Shape;633;p24"/>
          <p:cNvCxnSpPr/>
          <p:nvPr/>
        </p:nvCxnSpPr>
        <p:spPr>
          <a:xfrm>
            <a:off x="5718016" y="4758740"/>
            <a:ext cx="0" cy="137068"/>
          </a:xfrm>
          <a:prstGeom prst="straightConnector1">
            <a:avLst/>
          </a:prstGeom>
          <a:noFill/>
          <a:ln w="38100" cap="flat" cmpd="sng">
            <a:solidFill>
              <a:srgbClr val="FF7C80"/>
            </a:solidFill>
            <a:prstDash val="solid"/>
            <a:miter lim="800000"/>
            <a:headEnd type="none" w="sm" len="sm"/>
            <a:tailEnd type="none" w="sm" len="sm"/>
          </a:ln>
        </p:spPr>
      </p:cxnSp>
      <p:cxnSp>
        <p:nvCxnSpPr>
          <p:cNvPr id="634" name="Google Shape;634;p24"/>
          <p:cNvCxnSpPr/>
          <p:nvPr/>
        </p:nvCxnSpPr>
        <p:spPr>
          <a:xfrm>
            <a:off x="5939794" y="4753297"/>
            <a:ext cx="0" cy="137068"/>
          </a:xfrm>
          <a:prstGeom prst="straightConnector1">
            <a:avLst/>
          </a:prstGeom>
          <a:noFill/>
          <a:ln w="38100" cap="flat" cmpd="sng">
            <a:solidFill>
              <a:srgbClr val="FFD966"/>
            </a:solidFill>
            <a:prstDash val="solid"/>
            <a:miter lim="800000"/>
            <a:headEnd type="none" w="sm" len="sm"/>
            <a:tailEnd type="none" w="sm" len="sm"/>
          </a:ln>
        </p:spPr>
      </p:cxnSp>
      <p:cxnSp>
        <p:nvCxnSpPr>
          <p:cNvPr id="635" name="Google Shape;635;p24"/>
          <p:cNvCxnSpPr/>
          <p:nvPr/>
        </p:nvCxnSpPr>
        <p:spPr>
          <a:xfrm>
            <a:off x="6122997" y="4753297"/>
            <a:ext cx="0" cy="137068"/>
          </a:xfrm>
          <a:prstGeom prst="straightConnector1">
            <a:avLst/>
          </a:prstGeom>
          <a:noFill/>
          <a:ln w="38100" cap="flat" cmpd="sng">
            <a:solidFill>
              <a:srgbClr val="FEE599"/>
            </a:solidFill>
            <a:prstDash val="solid"/>
            <a:miter lim="800000"/>
            <a:headEnd type="none" w="sm" len="sm"/>
            <a:tailEnd type="none" w="sm" len="sm"/>
          </a:ln>
        </p:spPr>
      </p:cxnSp>
      <p:cxnSp>
        <p:nvCxnSpPr>
          <p:cNvPr id="636" name="Google Shape;636;p24"/>
          <p:cNvCxnSpPr/>
          <p:nvPr/>
        </p:nvCxnSpPr>
        <p:spPr>
          <a:xfrm>
            <a:off x="4773070" y="4758737"/>
            <a:ext cx="0" cy="137068"/>
          </a:xfrm>
          <a:prstGeom prst="straightConnector1">
            <a:avLst/>
          </a:prstGeom>
          <a:noFill/>
          <a:ln w="38100" cap="flat" cmpd="sng">
            <a:solidFill>
              <a:srgbClr val="7F6000"/>
            </a:solidFill>
            <a:prstDash val="solid"/>
            <a:miter lim="800000"/>
            <a:headEnd type="none" w="sm" len="sm"/>
            <a:tailEnd type="none" w="sm" len="sm"/>
          </a:ln>
        </p:spPr>
      </p:cxnSp>
      <p:cxnSp>
        <p:nvCxnSpPr>
          <p:cNvPr id="637" name="Google Shape;637;p24"/>
          <p:cNvCxnSpPr/>
          <p:nvPr/>
        </p:nvCxnSpPr>
        <p:spPr>
          <a:xfrm>
            <a:off x="4956273" y="4758737"/>
            <a:ext cx="0" cy="137068"/>
          </a:xfrm>
          <a:prstGeom prst="straightConnector1">
            <a:avLst/>
          </a:prstGeom>
          <a:noFill/>
          <a:ln w="38100" cap="flat" cmpd="sng">
            <a:solidFill>
              <a:srgbClr val="CC3300"/>
            </a:solidFill>
            <a:prstDash val="solid"/>
            <a:miter lim="800000"/>
            <a:headEnd type="none" w="sm" len="sm"/>
            <a:tailEnd type="none" w="sm" len="sm"/>
          </a:ln>
        </p:spPr>
      </p:cxnSp>
      <p:cxnSp>
        <p:nvCxnSpPr>
          <p:cNvPr id="638" name="Google Shape;638;p24"/>
          <p:cNvCxnSpPr/>
          <p:nvPr/>
        </p:nvCxnSpPr>
        <p:spPr>
          <a:xfrm>
            <a:off x="5178051" y="4753294"/>
            <a:ext cx="0" cy="137068"/>
          </a:xfrm>
          <a:prstGeom prst="straightConnector1">
            <a:avLst/>
          </a:prstGeom>
          <a:noFill/>
          <a:ln w="38100" cap="flat" cmpd="sng">
            <a:solidFill>
              <a:srgbClr val="CC6600"/>
            </a:solidFill>
            <a:prstDash val="solid"/>
            <a:miter lim="800000"/>
            <a:headEnd type="none" w="sm" len="sm"/>
            <a:tailEnd type="none" w="sm" len="sm"/>
          </a:ln>
        </p:spPr>
      </p:cxnSp>
      <p:cxnSp>
        <p:nvCxnSpPr>
          <p:cNvPr id="639" name="Google Shape;639;p24"/>
          <p:cNvCxnSpPr/>
          <p:nvPr/>
        </p:nvCxnSpPr>
        <p:spPr>
          <a:xfrm>
            <a:off x="5361254" y="4753294"/>
            <a:ext cx="0" cy="137068"/>
          </a:xfrm>
          <a:prstGeom prst="straightConnector1">
            <a:avLst/>
          </a:prstGeom>
          <a:noFill/>
          <a:ln w="38100" cap="flat" cmpd="sng">
            <a:solidFill>
              <a:srgbClr val="FF9933"/>
            </a:solidFill>
            <a:prstDash val="solid"/>
            <a:miter lim="800000"/>
            <a:headEnd type="none" w="sm" len="sm"/>
            <a:tailEnd type="none" w="sm" len="sm"/>
          </a:ln>
        </p:spPr>
      </p:cxnSp>
      <p:sp>
        <p:nvSpPr>
          <p:cNvPr id="640" name="Google Shape;640;p24"/>
          <p:cNvSpPr txBox="1"/>
          <p:nvPr/>
        </p:nvSpPr>
        <p:spPr>
          <a:xfrm>
            <a:off x="4228410" y="4637162"/>
            <a:ext cx="5487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 </a:t>
            </a:r>
            <a:endParaRPr/>
          </a:p>
        </p:txBody>
      </p:sp>
      <p:sp>
        <p:nvSpPr>
          <p:cNvPr id="641" name="Google Shape;641;p24"/>
          <p:cNvSpPr txBox="1"/>
          <p:nvPr/>
        </p:nvSpPr>
        <p:spPr>
          <a:xfrm>
            <a:off x="4217521" y="4895215"/>
            <a:ext cx="6375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Post </a:t>
            </a:r>
            <a:endParaRPr/>
          </a:p>
        </p:txBody>
      </p:sp>
      <p:cxnSp>
        <p:nvCxnSpPr>
          <p:cNvPr id="642" name="Google Shape;642;p24"/>
          <p:cNvCxnSpPr/>
          <p:nvPr/>
        </p:nvCxnSpPr>
        <p:spPr>
          <a:xfrm rot="10800000">
            <a:off x="5291814" y="4450720"/>
            <a:ext cx="0" cy="117471"/>
          </a:xfrm>
          <a:prstGeom prst="straightConnector1">
            <a:avLst/>
          </a:prstGeom>
          <a:noFill/>
          <a:ln w="38100" cap="flat" cmpd="sng">
            <a:solidFill>
              <a:schemeClr val="accent1"/>
            </a:solidFill>
            <a:prstDash val="solid"/>
            <a:miter lim="800000"/>
            <a:headEnd type="none" w="sm" len="sm"/>
            <a:tailEnd type="none" w="sm" len="sm"/>
          </a:ln>
        </p:spPr>
      </p:cxnSp>
      <p:cxnSp>
        <p:nvCxnSpPr>
          <p:cNvPr id="643" name="Google Shape;643;p24"/>
          <p:cNvCxnSpPr/>
          <p:nvPr/>
        </p:nvCxnSpPr>
        <p:spPr>
          <a:xfrm>
            <a:off x="5523924" y="4206150"/>
            <a:ext cx="0" cy="137068"/>
          </a:xfrm>
          <a:prstGeom prst="straightConnector1">
            <a:avLst/>
          </a:prstGeom>
          <a:noFill/>
          <a:ln w="38100" cap="flat" cmpd="sng">
            <a:solidFill>
              <a:srgbClr val="FF6600"/>
            </a:solidFill>
            <a:prstDash val="solid"/>
            <a:miter lim="800000"/>
            <a:headEnd type="none" w="sm" len="sm"/>
            <a:tailEnd type="none" w="sm" len="sm"/>
          </a:ln>
        </p:spPr>
      </p:cxnSp>
      <p:cxnSp>
        <p:nvCxnSpPr>
          <p:cNvPr id="644" name="Google Shape;644;p24"/>
          <p:cNvCxnSpPr/>
          <p:nvPr/>
        </p:nvCxnSpPr>
        <p:spPr>
          <a:xfrm>
            <a:off x="5707127" y="4206150"/>
            <a:ext cx="0" cy="137068"/>
          </a:xfrm>
          <a:prstGeom prst="straightConnector1">
            <a:avLst/>
          </a:prstGeom>
          <a:noFill/>
          <a:ln w="38100" cap="flat" cmpd="sng">
            <a:solidFill>
              <a:srgbClr val="FF7C80"/>
            </a:solidFill>
            <a:prstDash val="solid"/>
            <a:miter lim="800000"/>
            <a:headEnd type="none" w="sm" len="sm"/>
            <a:tailEnd type="none" w="sm" len="sm"/>
          </a:ln>
        </p:spPr>
      </p:cxnSp>
      <p:cxnSp>
        <p:nvCxnSpPr>
          <p:cNvPr id="645" name="Google Shape;645;p24"/>
          <p:cNvCxnSpPr/>
          <p:nvPr/>
        </p:nvCxnSpPr>
        <p:spPr>
          <a:xfrm>
            <a:off x="5928905" y="4200707"/>
            <a:ext cx="0" cy="137068"/>
          </a:xfrm>
          <a:prstGeom prst="straightConnector1">
            <a:avLst/>
          </a:prstGeom>
          <a:noFill/>
          <a:ln w="38100" cap="flat" cmpd="sng">
            <a:solidFill>
              <a:srgbClr val="FFD966"/>
            </a:solidFill>
            <a:prstDash val="solid"/>
            <a:miter lim="800000"/>
            <a:headEnd type="none" w="sm" len="sm"/>
            <a:tailEnd type="none" w="sm" len="sm"/>
          </a:ln>
        </p:spPr>
      </p:cxnSp>
      <p:cxnSp>
        <p:nvCxnSpPr>
          <p:cNvPr id="646" name="Google Shape;646;p24"/>
          <p:cNvCxnSpPr/>
          <p:nvPr/>
        </p:nvCxnSpPr>
        <p:spPr>
          <a:xfrm>
            <a:off x="6112108" y="4200707"/>
            <a:ext cx="0" cy="137068"/>
          </a:xfrm>
          <a:prstGeom prst="straightConnector1">
            <a:avLst/>
          </a:prstGeom>
          <a:noFill/>
          <a:ln w="38100" cap="flat" cmpd="sng">
            <a:solidFill>
              <a:srgbClr val="FEE599"/>
            </a:solidFill>
            <a:prstDash val="solid"/>
            <a:miter lim="800000"/>
            <a:headEnd type="none" w="sm" len="sm"/>
            <a:tailEnd type="none" w="sm" len="sm"/>
          </a:ln>
        </p:spPr>
      </p:cxnSp>
      <p:cxnSp>
        <p:nvCxnSpPr>
          <p:cNvPr id="647" name="Google Shape;647;p24"/>
          <p:cNvCxnSpPr/>
          <p:nvPr/>
        </p:nvCxnSpPr>
        <p:spPr>
          <a:xfrm>
            <a:off x="4762181" y="4206147"/>
            <a:ext cx="0" cy="137068"/>
          </a:xfrm>
          <a:prstGeom prst="straightConnector1">
            <a:avLst/>
          </a:prstGeom>
          <a:noFill/>
          <a:ln w="38100" cap="flat" cmpd="sng">
            <a:solidFill>
              <a:srgbClr val="7F6000"/>
            </a:solidFill>
            <a:prstDash val="solid"/>
            <a:miter lim="800000"/>
            <a:headEnd type="none" w="sm" len="sm"/>
            <a:tailEnd type="none" w="sm" len="sm"/>
          </a:ln>
        </p:spPr>
      </p:cxnSp>
      <p:cxnSp>
        <p:nvCxnSpPr>
          <p:cNvPr id="648" name="Google Shape;648;p24"/>
          <p:cNvCxnSpPr/>
          <p:nvPr/>
        </p:nvCxnSpPr>
        <p:spPr>
          <a:xfrm>
            <a:off x="4945384" y="4206147"/>
            <a:ext cx="0" cy="137068"/>
          </a:xfrm>
          <a:prstGeom prst="straightConnector1">
            <a:avLst/>
          </a:prstGeom>
          <a:noFill/>
          <a:ln w="38100" cap="flat" cmpd="sng">
            <a:solidFill>
              <a:srgbClr val="CC3300"/>
            </a:solidFill>
            <a:prstDash val="solid"/>
            <a:miter lim="800000"/>
            <a:headEnd type="none" w="sm" len="sm"/>
            <a:tailEnd type="none" w="sm" len="sm"/>
          </a:ln>
        </p:spPr>
      </p:cxnSp>
      <p:cxnSp>
        <p:nvCxnSpPr>
          <p:cNvPr id="649" name="Google Shape;649;p24"/>
          <p:cNvCxnSpPr/>
          <p:nvPr/>
        </p:nvCxnSpPr>
        <p:spPr>
          <a:xfrm>
            <a:off x="5167162" y="4200704"/>
            <a:ext cx="0" cy="137068"/>
          </a:xfrm>
          <a:prstGeom prst="straightConnector1">
            <a:avLst/>
          </a:prstGeom>
          <a:noFill/>
          <a:ln w="38100" cap="flat" cmpd="sng">
            <a:solidFill>
              <a:srgbClr val="CC6600"/>
            </a:solidFill>
            <a:prstDash val="solid"/>
            <a:miter lim="800000"/>
            <a:headEnd type="none" w="sm" len="sm"/>
            <a:tailEnd type="none" w="sm" len="sm"/>
          </a:ln>
        </p:spPr>
      </p:cxnSp>
      <p:cxnSp>
        <p:nvCxnSpPr>
          <p:cNvPr id="650" name="Google Shape;650;p24"/>
          <p:cNvCxnSpPr/>
          <p:nvPr/>
        </p:nvCxnSpPr>
        <p:spPr>
          <a:xfrm>
            <a:off x="5350365" y="4200704"/>
            <a:ext cx="0" cy="137068"/>
          </a:xfrm>
          <a:prstGeom prst="straightConnector1">
            <a:avLst/>
          </a:prstGeom>
          <a:noFill/>
          <a:ln w="38100" cap="flat" cmpd="sng">
            <a:solidFill>
              <a:srgbClr val="FF9933"/>
            </a:solidFill>
            <a:prstDash val="solid"/>
            <a:miter lim="800000"/>
            <a:headEnd type="none" w="sm" len="sm"/>
            <a:tailEnd type="none" w="sm" len="sm"/>
          </a:ln>
        </p:spPr>
      </p:cxnSp>
      <p:sp>
        <p:nvSpPr>
          <p:cNvPr id="651" name="Google Shape;651;p24"/>
          <p:cNvSpPr txBox="1"/>
          <p:nvPr/>
        </p:nvSpPr>
        <p:spPr>
          <a:xfrm>
            <a:off x="4217521" y="4084572"/>
            <a:ext cx="5487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 </a:t>
            </a:r>
            <a:endParaRPr/>
          </a:p>
        </p:txBody>
      </p:sp>
      <p:cxnSp>
        <p:nvCxnSpPr>
          <p:cNvPr id="652" name="Google Shape;652;p24"/>
          <p:cNvCxnSpPr/>
          <p:nvPr/>
        </p:nvCxnSpPr>
        <p:spPr>
          <a:xfrm>
            <a:off x="5508074" y="5977370"/>
            <a:ext cx="0" cy="39704"/>
          </a:xfrm>
          <a:prstGeom prst="straightConnector1">
            <a:avLst/>
          </a:prstGeom>
          <a:noFill/>
          <a:ln w="38100" cap="flat" cmpd="sng">
            <a:solidFill>
              <a:srgbClr val="FF6600"/>
            </a:solidFill>
            <a:prstDash val="solid"/>
            <a:miter lim="800000"/>
            <a:headEnd type="none" w="sm" len="sm"/>
            <a:tailEnd type="none" w="sm" len="sm"/>
          </a:ln>
        </p:spPr>
      </p:cxnSp>
      <p:cxnSp>
        <p:nvCxnSpPr>
          <p:cNvPr id="653" name="Google Shape;653;p24"/>
          <p:cNvCxnSpPr/>
          <p:nvPr/>
        </p:nvCxnSpPr>
        <p:spPr>
          <a:xfrm>
            <a:off x="5691277" y="5928688"/>
            <a:ext cx="0" cy="137068"/>
          </a:xfrm>
          <a:prstGeom prst="straightConnector1">
            <a:avLst/>
          </a:prstGeom>
          <a:noFill/>
          <a:ln w="38100" cap="flat" cmpd="sng">
            <a:solidFill>
              <a:srgbClr val="FF7C80"/>
            </a:solidFill>
            <a:prstDash val="solid"/>
            <a:miter lim="800000"/>
            <a:headEnd type="none" w="sm" len="sm"/>
            <a:tailEnd type="none" w="sm" len="sm"/>
          </a:ln>
        </p:spPr>
      </p:cxnSp>
      <p:cxnSp>
        <p:nvCxnSpPr>
          <p:cNvPr id="654" name="Google Shape;654;p24"/>
          <p:cNvCxnSpPr/>
          <p:nvPr/>
        </p:nvCxnSpPr>
        <p:spPr>
          <a:xfrm>
            <a:off x="5913055" y="5923245"/>
            <a:ext cx="0" cy="137068"/>
          </a:xfrm>
          <a:prstGeom prst="straightConnector1">
            <a:avLst/>
          </a:prstGeom>
          <a:noFill/>
          <a:ln w="38100" cap="flat" cmpd="sng">
            <a:solidFill>
              <a:srgbClr val="FFD966"/>
            </a:solidFill>
            <a:prstDash val="solid"/>
            <a:miter lim="800000"/>
            <a:headEnd type="none" w="sm" len="sm"/>
            <a:tailEnd type="none" w="sm" len="sm"/>
          </a:ln>
        </p:spPr>
      </p:cxnSp>
      <p:cxnSp>
        <p:nvCxnSpPr>
          <p:cNvPr id="655" name="Google Shape;655;p24"/>
          <p:cNvCxnSpPr/>
          <p:nvPr/>
        </p:nvCxnSpPr>
        <p:spPr>
          <a:xfrm>
            <a:off x="6096258" y="5923245"/>
            <a:ext cx="0" cy="137068"/>
          </a:xfrm>
          <a:prstGeom prst="straightConnector1">
            <a:avLst/>
          </a:prstGeom>
          <a:noFill/>
          <a:ln w="38100" cap="flat" cmpd="sng">
            <a:solidFill>
              <a:srgbClr val="FEE599"/>
            </a:solidFill>
            <a:prstDash val="solid"/>
            <a:miter lim="800000"/>
            <a:headEnd type="none" w="sm" len="sm"/>
            <a:tailEnd type="none" w="sm" len="sm"/>
          </a:ln>
        </p:spPr>
      </p:cxnSp>
      <p:cxnSp>
        <p:nvCxnSpPr>
          <p:cNvPr id="656" name="Google Shape;656;p24"/>
          <p:cNvCxnSpPr/>
          <p:nvPr/>
        </p:nvCxnSpPr>
        <p:spPr>
          <a:xfrm>
            <a:off x="4746331" y="5906000"/>
            <a:ext cx="0" cy="182438"/>
          </a:xfrm>
          <a:prstGeom prst="straightConnector1">
            <a:avLst/>
          </a:prstGeom>
          <a:noFill/>
          <a:ln w="38100" cap="flat" cmpd="sng">
            <a:solidFill>
              <a:srgbClr val="7F6000"/>
            </a:solidFill>
            <a:prstDash val="solid"/>
            <a:miter lim="800000"/>
            <a:headEnd type="none" w="sm" len="sm"/>
            <a:tailEnd type="none" w="sm" len="sm"/>
          </a:ln>
        </p:spPr>
      </p:cxnSp>
      <p:cxnSp>
        <p:nvCxnSpPr>
          <p:cNvPr id="657" name="Google Shape;657;p24"/>
          <p:cNvCxnSpPr/>
          <p:nvPr/>
        </p:nvCxnSpPr>
        <p:spPr>
          <a:xfrm>
            <a:off x="4929534" y="5801683"/>
            <a:ext cx="0" cy="391073"/>
          </a:xfrm>
          <a:prstGeom prst="straightConnector1">
            <a:avLst/>
          </a:prstGeom>
          <a:noFill/>
          <a:ln w="38100" cap="flat" cmpd="sng">
            <a:solidFill>
              <a:srgbClr val="CC3300"/>
            </a:solidFill>
            <a:prstDash val="solid"/>
            <a:miter lim="800000"/>
            <a:headEnd type="none" w="sm" len="sm"/>
            <a:tailEnd type="none" w="sm" len="sm"/>
          </a:ln>
        </p:spPr>
      </p:cxnSp>
      <p:cxnSp>
        <p:nvCxnSpPr>
          <p:cNvPr id="658" name="Google Shape;658;p24"/>
          <p:cNvCxnSpPr/>
          <p:nvPr/>
        </p:nvCxnSpPr>
        <p:spPr>
          <a:xfrm>
            <a:off x="5151312" y="5900557"/>
            <a:ext cx="0" cy="182438"/>
          </a:xfrm>
          <a:prstGeom prst="straightConnector1">
            <a:avLst/>
          </a:prstGeom>
          <a:noFill/>
          <a:ln w="38100" cap="flat" cmpd="sng">
            <a:solidFill>
              <a:srgbClr val="CC6600"/>
            </a:solidFill>
            <a:prstDash val="solid"/>
            <a:miter lim="800000"/>
            <a:headEnd type="none" w="sm" len="sm"/>
            <a:tailEnd type="none" w="sm" len="sm"/>
          </a:ln>
        </p:spPr>
      </p:cxnSp>
      <p:cxnSp>
        <p:nvCxnSpPr>
          <p:cNvPr id="659" name="Google Shape;659;p24"/>
          <p:cNvCxnSpPr/>
          <p:nvPr/>
        </p:nvCxnSpPr>
        <p:spPr>
          <a:xfrm>
            <a:off x="5334515" y="5935137"/>
            <a:ext cx="0" cy="113279"/>
          </a:xfrm>
          <a:prstGeom prst="straightConnector1">
            <a:avLst/>
          </a:prstGeom>
          <a:noFill/>
          <a:ln w="38100" cap="flat" cmpd="sng">
            <a:solidFill>
              <a:srgbClr val="FF9933"/>
            </a:solidFill>
            <a:prstDash val="solid"/>
            <a:miter lim="800000"/>
            <a:headEnd type="none" w="sm" len="sm"/>
            <a:tailEnd type="none" w="sm" len="sm"/>
          </a:ln>
        </p:spPr>
      </p:cxnSp>
      <p:sp>
        <p:nvSpPr>
          <p:cNvPr id="660" name="Google Shape;660;p24"/>
          <p:cNvSpPr/>
          <p:nvPr/>
        </p:nvSpPr>
        <p:spPr>
          <a:xfrm>
            <a:off x="5182112" y="5006494"/>
            <a:ext cx="135241" cy="137068"/>
          </a:xfrm>
          <a:prstGeom prst="leftArrow">
            <a:avLst>
              <a:gd name="adj1" fmla="val 50000"/>
              <a:gd name="adj2" fmla="val 50000"/>
            </a:avLst>
          </a:prstGeom>
          <a:solidFill>
            <a:srgbClr val="FFD966"/>
          </a:solidFill>
          <a:ln w="127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FFFF00"/>
              </a:highlight>
              <a:latin typeface="Calibri"/>
              <a:ea typeface="Calibri"/>
              <a:cs typeface="Calibri"/>
              <a:sym typeface="Calibri"/>
            </a:endParaRPr>
          </a:p>
        </p:txBody>
      </p:sp>
      <p:sp>
        <p:nvSpPr>
          <p:cNvPr id="661" name="Google Shape;661;p24"/>
          <p:cNvSpPr/>
          <p:nvPr/>
        </p:nvSpPr>
        <p:spPr>
          <a:xfrm>
            <a:off x="4072677" y="4134642"/>
            <a:ext cx="2208855" cy="506281"/>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2" name="Google Shape;662;p24"/>
          <p:cNvSpPr/>
          <p:nvPr/>
        </p:nvSpPr>
        <p:spPr>
          <a:xfrm>
            <a:off x="4072677" y="4695122"/>
            <a:ext cx="2208855" cy="506281"/>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3" name="Google Shape;663;p24"/>
          <p:cNvSpPr txBox="1"/>
          <p:nvPr/>
        </p:nvSpPr>
        <p:spPr>
          <a:xfrm>
            <a:off x="6352746" y="4084572"/>
            <a:ext cx="1021407" cy="369332"/>
          </a:xfrm>
          <a:prstGeom prst="rect">
            <a:avLst/>
          </a:prstGeom>
          <a:solidFill>
            <a:srgbClr val="9CC2E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Epoch 2</a:t>
            </a:r>
            <a:endParaRPr/>
          </a:p>
        </p:txBody>
      </p:sp>
      <p:sp>
        <p:nvSpPr>
          <p:cNvPr id="664" name="Google Shape;664;p24"/>
          <p:cNvSpPr txBox="1"/>
          <p:nvPr/>
        </p:nvSpPr>
        <p:spPr>
          <a:xfrm>
            <a:off x="6349367" y="4683131"/>
            <a:ext cx="1021407" cy="369332"/>
          </a:xfrm>
          <a:prstGeom prst="rect">
            <a:avLst/>
          </a:prstGeom>
          <a:solidFill>
            <a:srgbClr val="2E75B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Epoch 3</a:t>
            </a:r>
            <a:endParaRPr/>
          </a:p>
        </p:txBody>
      </p:sp>
      <p:sp>
        <p:nvSpPr>
          <p:cNvPr id="665" name="Google Shape;665;p24"/>
          <p:cNvSpPr/>
          <p:nvPr/>
        </p:nvSpPr>
        <p:spPr>
          <a:xfrm>
            <a:off x="4718957" y="5807412"/>
            <a:ext cx="1382486" cy="185524"/>
          </a:xfrm>
          <a:custGeom>
            <a:avLst/>
            <a:gdLst/>
            <a:ahLst/>
            <a:cxnLst/>
            <a:rect l="l" t="t" r="r" b="b"/>
            <a:pathLst>
              <a:path w="1382486" h="185524" extrusionOk="0">
                <a:moveTo>
                  <a:pt x="0" y="130745"/>
                </a:moveTo>
                <a:cubicBezTo>
                  <a:pt x="68036" y="67245"/>
                  <a:pt x="136072" y="3745"/>
                  <a:pt x="206829" y="117"/>
                </a:cubicBezTo>
                <a:cubicBezTo>
                  <a:pt x="277586" y="-3511"/>
                  <a:pt x="325665" y="78131"/>
                  <a:pt x="424543" y="108974"/>
                </a:cubicBezTo>
                <a:cubicBezTo>
                  <a:pt x="523421" y="139817"/>
                  <a:pt x="705757" y="180638"/>
                  <a:pt x="800100" y="185174"/>
                </a:cubicBezTo>
                <a:cubicBezTo>
                  <a:pt x="894443" y="189710"/>
                  <a:pt x="893536" y="148888"/>
                  <a:pt x="990600" y="136188"/>
                </a:cubicBezTo>
                <a:cubicBezTo>
                  <a:pt x="1087664" y="123488"/>
                  <a:pt x="1235075" y="116231"/>
                  <a:pt x="1382486" y="108974"/>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6" name="Google Shape;666;p24"/>
          <p:cNvSpPr/>
          <p:nvPr/>
        </p:nvSpPr>
        <p:spPr>
          <a:xfrm rot="10800000" flipH="1">
            <a:off x="4718953" y="6014241"/>
            <a:ext cx="1382486" cy="185524"/>
          </a:xfrm>
          <a:custGeom>
            <a:avLst/>
            <a:gdLst/>
            <a:ahLst/>
            <a:cxnLst/>
            <a:rect l="l" t="t" r="r" b="b"/>
            <a:pathLst>
              <a:path w="1382486" h="185524" extrusionOk="0">
                <a:moveTo>
                  <a:pt x="0" y="130745"/>
                </a:moveTo>
                <a:cubicBezTo>
                  <a:pt x="68036" y="67245"/>
                  <a:pt x="136072" y="3745"/>
                  <a:pt x="206829" y="117"/>
                </a:cubicBezTo>
                <a:cubicBezTo>
                  <a:pt x="277586" y="-3511"/>
                  <a:pt x="325665" y="78131"/>
                  <a:pt x="424543" y="108974"/>
                </a:cubicBezTo>
                <a:cubicBezTo>
                  <a:pt x="523421" y="139817"/>
                  <a:pt x="705757" y="180638"/>
                  <a:pt x="800100" y="185174"/>
                </a:cubicBezTo>
                <a:cubicBezTo>
                  <a:pt x="894443" y="189710"/>
                  <a:pt x="893536" y="148888"/>
                  <a:pt x="990600" y="136188"/>
                </a:cubicBezTo>
                <a:cubicBezTo>
                  <a:pt x="1087664" y="123488"/>
                  <a:pt x="1235075" y="116231"/>
                  <a:pt x="1382486" y="108974"/>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7" name="Google Shape;667;p24"/>
          <p:cNvSpPr/>
          <p:nvPr/>
        </p:nvSpPr>
        <p:spPr>
          <a:xfrm>
            <a:off x="5345265" y="5006454"/>
            <a:ext cx="135241" cy="137068"/>
          </a:xfrm>
          <a:prstGeom prst="leftArrow">
            <a:avLst>
              <a:gd name="adj1" fmla="val 50000"/>
              <a:gd name="adj2" fmla="val 50000"/>
            </a:avLst>
          </a:prstGeom>
          <a:solidFill>
            <a:srgbClr val="FFD966"/>
          </a:solidFill>
          <a:ln w="12700" cap="flat" cmpd="sng">
            <a:solidFill>
              <a:srgbClr val="FEE5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FFFF00"/>
              </a:highlight>
              <a:latin typeface="Calibri"/>
              <a:ea typeface="Calibri"/>
              <a:cs typeface="Calibri"/>
              <a:sym typeface="Calibri"/>
            </a:endParaRPr>
          </a:p>
        </p:txBody>
      </p:sp>
      <p:sp>
        <p:nvSpPr>
          <p:cNvPr id="668" name="Google Shape;668;p24"/>
          <p:cNvSpPr txBox="1"/>
          <p:nvPr/>
        </p:nvSpPr>
        <p:spPr>
          <a:xfrm>
            <a:off x="3184877" y="3936714"/>
            <a:ext cx="767398" cy="307777"/>
          </a:xfrm>
          <a:prstGeom prst="rect">
            <a:avLst/>
          </a:prstGeom>
          <a:solidFill>
            <a:srgbClr val="BBD6E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Epoch 1</a:t>
            </a:r>
            <a:endParaRPr/>
          </a:p>
        </p:txBody>
      </p:sp>
      <p:sp>
        <p:nvSpPr>
          <p:cNvPr id="669" name="Google Shape;669;p24"/>
          <p:cNvSpPr txBox="1"/>
          <p:nvPr/>
        </p:nvSpPr>
        <p:spPr>
          <a:xfrm>
            <a:off x="3181498" y="4535273"/>
            <a:ext cx="767398" cy="307777"/>
          </a:xfrm>
          <a:prstGeom prst="rect">
            <a:avLst/>
          </a:prstGeom>
          <a:solidFill>
            <a:srgbClr val="9CC2E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Epoch 2</a:t>
            </a:r>
            <a:endParaRPr/>
          </a:p>
        </p:txBody>
      </p:sp>
      <p:sp>
        <p:nvSpPr>
          <p:cNvPr id="670" name="Google Shape;670;p24"/>
          <p:cNvSpPr txBox="1"/>
          <p:nvPr/>
        </p:nvSpPr>
        <p:spPr>
          <a:xfrm>
            <a:off x="3189022" y="5259952"/>
            <a:ext cx="767398" cy="307777"/>
          </a:xfrm>
          <a:prstGeom prst="rect">
            <a:avLst/>
          </a:prstGeom>
          <a:solidFill>
            <a:srgbClr val="2E75B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Epoch n</a:t>
            </a:r>
            <a:endParaRPr/>
          </a:p>
        </p:txBody>
      </p:sp>
      <p:grpSp>
        <p:nvGrpSpPr>
          <p:cNvPr id="671" name="Google Shape;671;p24"/>
          <p:cNvGrpSpPr/>
          <p:nvPr/>
        </p:nvGrpSpPr>
        <p:grpSpPr>
          <a:xfrm>
            <a:off x="8096783" y="1967017"/>
            <a:ext cx="4097745" cy="3216054"/>
            <a:chOff x="3409792" y="1149531"/>
            <a:chExt cx="5454098" cy="4280568"/>
          </a:xfrm>
        </p:grpSpPr>
        <p:pic>
          <p:nvPicPr>
            <p:cNvPr id="672" name="Google Shape;672;p24"/>
            <p:cNvPicPr preferRelativeResize="0"/>
            <p:nvPr/>
          </p:nvPicPr>
          <p:blipFill rotWithShape="1">
            <a:blip r:embed="rId4">
              <a:alphaModFix/>
            </a:blip>
            <a:srcRect l="45268" t="10372"/>
            <a:stretch/>
          </p:blipFill>
          <p:spPr>
            <a:xfrm>
              <a:off x="3409792" y="1149531"/>
              <a:ext cx="5454098" cy="4280568"/>
            </a:xfrm>
            <a:prstGeom prst="rect">
              <a:avLst/>
            </a:prstGeom>
            <a:noFill/>
            <a:ln>
              <a:noFill/>
            </a:ln>
          </p:spPr>
        </p:pic>
        <p:sp>
          <p:nvSpPr>
            <p:cNvPr id="673" name="Google Shape;673;p24"/>
            <p:cNvSpPr txBox="1"/>
            <p:nvPr/>
          </p:nvSpPr>
          <p:spPr>
            <a:xfrm>
              <a:off x="4060620" y="2325697"/>
              <a:ext cx="381873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Some increase late but don’t decrease</a:t>
              </a:r>
              <a:endParaRPr/>
            </a:p>
          </p:txBody>
        </p:sp>
        <p:sp>
          <p:nvSpPr>
            <p:cNvPr id="674" name="Google Shape;674;p24"/>
            <p:cNvSpPr/>
            <p:nvPr/>
          </p:nvSpPr>
          <p:spPr>
            <a:xfrm>
              <a:off x="4060620" y="2833529"/>
              <a:ext cx="355502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Some weights increase and decrease strongly</a:t>
              </a:r>
              <a:endParaRPr/>
            </a:p>
          </p:txBody>
        </p:sp>
        <p:sp>
          <p:nvSpPr>
            <p:cNvPr id="675" name="Google Shape;675;p24"/>
            <p:cNvSpPr/>
            <p:nvPr/>
          </p:nvSpPr>
          <p:spPr>
            <a:xfrm>
              <a:off x="4002235" y="4573433"/>
              <a:ext cx="391632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Some weights increase early and decrease</a:t>
              </a:r>
              <a:endParaRPr/>
            </a:p>
          </p:txBody>
        </p:sp>
      </p:grpSp>
      <p:sp>
        <p:nvSpPr>
          <p:cNvPr id="676" name="Google Shape;676;p24"/>
          <p:cNvSpPr txBox="1"/>
          <p:nvPr/>
        </p:nvSpPr>
        <p:spPr>
          <a:xfrm>
            <a:off x="8866414" y="5353817"/>
            <a:ext cx="319170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post spike “swims” forward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Towards lower latency!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25"/>
          <p:cNvSpPr txBox="1">
            <a:spLocks noGrp="1"/>
          </p:cNvSpPr>
          <p:nvPr>
            <p:ph type="title"/>
          </p:nvPr>
        </p:nvSpPr>
        <p:spPr>
          <a:xfrm>
            <a:off x="838200" y="196236"/>
            <a:ext cx="10515600" cy="4223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sz="3600"/>
              <a:t>Further questions to establish generality</a:t>
            </a:r>
            <a:endParaRPr/>
          </a:p>
        </p:txBody>
      </p:sp>
      <p:sp>
        <p:nvSpPr>
          <p:cNvPr id="683" name="Google Shape;683;p25"/>
          <p:cNvSpPr txBox="1">
            <a:spLocks noGrp="1"/>
          </p:cNvSpPr>
          <p:nvPr>
            <p:ph type="body" idx="1"/>
          </p:nvPr>
        </p:nvSpPr>
        <p:spPr>
          <a:xfrm>
            <a:off x="2152650" y="767851"/>
            <a:ext cx="3886200" cy="526511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400" u="sng"/>
              <a:t>Assumptions</a:t>
            </a:r>
            <a:endParaRPr sz="2400"/>
          </a:p>
          <a:p>
            <a:pPr marL="228600" lvl="0" indent="-228600" algn="l" rtl="0">
              <a:lnSpc>
                <a:spcPct val="90000"/>
              </a:lnSpc>
              <a:spcBef>
                <a:spcPts val="1000"/>
              </a:spcBef>
              <a:spcAft>
                <a:spcPts val="0"/>
              </a:spcAft>
              <a:buClr>
                <a:schemeClr val="dk1"/>
              </a:buClr>
              <a:buSzPct val="100000"/>
              <a:buChar char="•"/>
            </a:pPr>
            <a:r>
              <a:rPr lang="en-US" sz="2400"/>
              <a:t>Post neuron is IF: It is a counter; Spikes only once;</a:t>
            </a:r>
            <a:endParaRPr sz="2400"/>
          </a:p>
          <a:p>
            <a:pPr marL="228600" lvl="0" indent="-64135" algn="l" rtl="0">
              <a:lnSpc>
                <a:spcPct val="90000"/>
              </a:lnSpc>
              <a:spcBef>
                <a:spcPts val="1000"/>
              </a:spcBef>
              <a:spcAft>
                <a:spcPts val="0"/>
              </a:spcAft>
              <a:buClr>
                <a:schemeClr val="dk1"/>
              </a:buClr>
              <a:buSzPct val="100000"/>
              <a:buNone/>
            </a:pPr>
            <a:endParaRPr sz="2400"/>
          </a:p>
          <a:p>
            <a:pPr marL="228600" lvl="0" indent="-228600" algn="l" rtl="0">
              <a:lnSpc>
                <a:spcPct val="90000"/>
              </a:lnSpc>
              <a:spcBef>
                <a:spcPts val="1000"/>
              </a:spcBef>
              <a:spcAft>
                <a:spcPts val="0"/>
              </a:spcAft>
              <a:buClr>
                <a:schemeClr val="dk1"/>
              </a:buClr>
              <a:buSzPct val="100000"/>
              <a:buChar char="•"/>
            </a:pPr>
            <a:r>
              <a:rPr lang="en-US" sz="2400"/>
              <a:t>STDP: Deterministic</a:t>
            </a:r>
            <a:endParaRPr sz="2400"/>
          </a:p>
          <a:p>
            <a:pPr marL="228600" lvl="0" indent="-64135" algn="l" rtl="0">
              <a:lnSpc>
                <a:spcPct val="90000"/>
              </a:lnSpc>
              <a:spcBef>
                <a:spcPts val="1000"/>
              </a:spcBef>
              <a:spcAft>
                <a:spcPts val="0"/>
              </a:spcAft>
              <a:buClr>
                <a:schemeClr val="dk1"/>
              </a:buClr>
              <a:buSzPct val="100000"/>
              <a:buNone/>
            </a:pPr>
            <a:endParaRPr sz="2400"/>
          </a:p>
          <a:p>
            <a:pPr marL="228600" lvl="0" indent="-64135" algn="l" rtl="0">
              <a:lnSpc>
                <a:spcPct val="90000"/>
              </a:lnSpc>
              <a:spcBef>
                <a:spcPts val="1000"/>
              </a:spcBef>
              <a:spcAft>
                <a:spcPts val="0"/>
              </a:spcAft>
              <a:buClr>
                <a:schemeClr val="dk1"/>
              </a:buClr>
              <a:buSzPct val="100000"/>
              <a:buNone/>
            </a:pPr>
            <a:endParaRPr sz="2400"/>
          </a:p>
          <a:p>
            <a:pPr marL="228600" lvl="0" indent="-228600" algn="l" rtl="0">
              <a:lnSpc>
                <a:spcPct val="90000"/>
              </a:lnSpc>
              <a:spcBef>
                <a:spcPts val="1000"/>
              </a:spcBef>
              <a:spcAft>
                <a:spcPts val="0"/>
              </a:spcAft>
              <a:buClr>
                <a:schemeClr val="dk1"/>
              </a:buClr>
              <a:buSzPct val="100000"/>
              <a:buChar char="•"/>
            </a:pPr>
            <a:r>
              <a:rPr lang="en-US" sz="2400"/>
              <a:t>Zero Jitter:</a:t>
            </a:r>
            <a:endParaRPr sz="2400"/>
          </a:p>
          <a:p>
            <a:pPr marL="228600" lvl="0" indent="-64135" algn="l" rtl="0">
              <a:lnSpc>
                <a:spcPct val="90000"/>
              </a:lnSpc>
              <a:spcBef>
                <a:spcPts val="1000"/>
              </a:spcBef>
              <a:spcAft>
                <a:spcPts val="0"/>
              </a:spcAft>
              <a:buClr>
                <a:schemeClr val="dk1"/>
              </a:buClr>
              <a:buSzPct val="100000"/>
              <a:buNone/>
            </a:pPr>
            <a:endParaRPr sz="2400"/>
          </a:p>
          <a:p>
            <a:pPr marL="228600" lvl="0" indent="-228600" algn="l" rtl="0">
              <a:lnSpc>
                <a:spcPct val="90000"/>
              </a:lnSpc>
              <a:spcBef>
                <a:spcPts val="1000"/>
              </a:spcBef>
              <a:spcAft>
                <a:spcPts val="0"/>
              </a:spcAft>
              <a:buClr>
                <a:schemeClr val="dk1"/>
              </a:buClr>
              <a:buSzPct val="100000"/>
              <a:buChar char="•"/>
            </a:pPr>
            <a:r>
              <a:rPr lang="en-US" sz="2400"/>
              <a:t>Spontaneous activity:</a:t>
            </a:r>
            <a:endParaRPr sz="2400"/>
          </a:p>
          <a:p>
            <a:pPr marL="228600" lvl="0" indent="-228600" algn="l" rtl="0">
              <a:lnSpc>
                <a:spcPct val="90000"/>
              </a:lnSpc>
              <a:spcBef>
                <a:spcPts val="1000"/>
              </a:spcBef>
              <a:spcAft>
                <a:spcPts val="0"/>
              </a:spcAft>
              <a:buClr>
                <a:schemeClr val="dk1"/>
              </a:buClr>
              <a:buSzPct val="100000"/>
              <a:buChar char="•"/>
            </a:pPr>
            <a:r>
              <a:rPr lang="en-US" sz="2400"/>
              <a:t>Convergence Criterion: Spiking latency is stable</a:t>
            </a:r>
            <a:endParaRPr sz="2400"/>
          </a:p>
          <a:p>
            <a:pPr marL="228600" lvl="0" indent="-64135" algn="l" rtl="0">
              <a:lnSpc>
                <a:spcPct val="90000"/>
              </a:lnSpc>
              <a:spcBef>
                <a:spcPts val="1000"/>
              </a:spcBef>
              <a:spcAft>
                <a:spcPts val="0"/>
              </a:spcAft>
              <a:buClr>
                <a:schemeClr val="dk1"/>
              </a:buClr>
              <a:buSzPct val="100000"/>
              <a:buNone/>
            </a:pPr>
            <a:endParaRPr sz="2400"/>
          </a:p>
        </p:txBody>
      </p:sp>
      <p:sp>
        <p:nvSpPr>
          <p:cNvPr id="684" name="Google Shape;684;p25"/>
          <p:cNvSpPr txBox="1">
            <a:spLocks noGrp="1"/>
          </p:cNvSpPr>
          <p:nvPr>
            <p:ph type="body" idx="2"/>
          </p:nvPr>
        </p:nvSpPr>
        <p:spPr>
          <a:xfrm>
            <a:off x="6153150" y="767851"/>
            <a:ext cx="3886200" cy="526511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000" u="sng"/>
              <a:t>Questions</a:t>
            </a:r>
            <a:endParaRPr sz="2000"/>
          </a:p>
          <a:p>
            <a:pPr marL="228600" lvl="0" indent="-228600" algn="l" rtl="0">
              <a:lnSpc>
                <a:spcPct val="90000"/>
              </a:lnSpc>
              <a:spcBef>
                <a:spcPts val="1000"/>
              </a:spcBef>
              <a:spcAft>
                <a:spcPts val="0"/>
              </a:spcAft>
              <a:buClr>
                <a:schemeClr val="dk1"/>
              </a:buClr>
              <a:buSzPct val="100000"/>
              <a:buChar char="•"/>
            </a:pPr>
            <a:r>
              <a:rPr lang="en-US" sz="2000"/>
              <a:t>Can neurons be LIF</a:t>
            </a:r>
            <a:endParaRPr sz="2000"/>
          </a:p>
          <a:p>
            <a:pPr marL="685800" lvl="1" indent="-228600" algn="l" rtl="0">
              <a:lnSpc>
                <a:spcPct val="90000"/>
              </a:lnSpc>
              <a:spcBef>
                <a:spcPts val="500"/>
              </a:spcBef>
              <a:spcAft>
                <a:spcPts val="0"/>
              </a:spcAft>
              <a:buClr>
                <a:schemeClr val="dk1"/>
              </a:buClr>
              <a:buSzPct val="100000"/>
              <a:buChar char="•"/>
            </a:pPr>
            <a:r>
              <a:rPr lang="en-US" sz="1800"/>
              <a:t>This should enable coincidence detection i.e. temporal coding</a:t>
            </a:r>
            <a:endParaRPr sz="1800"/>
          </a:p>
          <a:p>
            <a:pPr marL="228600" lvl="0" indent="-228600" algn="l" rtl="0">
              <a:lnSpc>
                <a:spcPct val="90000"/>
              </a:lnSpc>
              <a:spcBef>
                <a:spcPts val="1000"/>
              </a:spcBef>
              <a:spcAft>
                <a:spcPts val="0"/>
              </a:spcAft>
              <a:buClr>
                <a:schemeClr val="dk1"/>
              </a:buClr>
              <a:buSzPct val="100000"/>
              <a:buChar char="•"/>
            </a:pPr>
            <a:r>
              <a:rPr lang="en-US" sz="2000"/>
              <a:t>Can STDP be stochastic like biology?</a:t>
            </a:r>
            <a:endParaRPr sz="2000"/>
          </a:p>
          <a:p>
            <a:pPr marL="228600" lvl="0" indent="-64135" algn="l" rtl="0">
              <a:lnSpc>
                <a:spcPct val="90000"/>
              </a:lnSpc>
              <a:spcBef>
                <a:spcPts val="1000"/>
              </a:spcBef>
              <a:spcAft>
                <a:spcPts val="0"/>
              </a:spcAft>
              <a:buClr>
                <a:schemeClr val="dk1"/>
              </a:buClr>
              <a:buSzPct val="100000"/>
              <a:buNone/>
            </a:pPr>
            <a:endParaRPr sz="2000"/>
          </a:p>
          <a:p>
            <a:pPr marL="228600" indent="-64135">
              <a:buSzPct val="100000"/>
              <a:buNone/>
            </a:pPr>
            <a:r>
              <a:rPr lang="en-GB" sz="2000"/>
              <a:t>But why?</a:t>
            </a:r>
          </a:p>
          <a:p>
            <a:pPr marL="228600" lvl="0" indent="-228600" algn="l" rtl="0">
              <a:lnSpc>
                <a:spcPct val="90000"/>
              </a:lnSpc>
              <a:spcBef>
                <a:spcPts val="1000"/>
              </a:spcBef>
              <a:spcAft>
                <a:spcPts val="0"/>
              </a:spcAft>
              <a:buClr>
                <a:schemeClr val="dk1"/>
              </a:buClr>
              <a:buSzPct val="100000"/>
              <a:buChar char="•"/>
            </a:pPr>
            <a:r>
              <a:rPr lang="en-US" sz="2000"/>
              <a:t>Biology has jitter</a:t>
            </a:r>
            <a:endParaRPr sz="2000"/>
          </a:p>
          <a:p>
            <a:pPr marL="228600" lvl="0" indent="-64135" algn="l" rtl="0">
              <a:lnSpc>
                <a:spcPct val="90000"/>
              </a:lnSpc>
              <a:spcBef>
                <a:spcPts val="1000"/>
              </a:spcBef>
              <a:spcAft>
                <a:spcPts val="0"/>
              </a:spcAft>
              <a:buClr>
                <a:schemeClr val="dk1"/>
              </a:buClr>
              <a:buSzPct val="100000"/>
              <a:buNone/>
            </a:pPr>
            <a:endParaRPr sz="2000"/>
          </a:p>
          <a:p>
            <a:pPr marL="228600" lvl="0" indent="-228600" algn="l" rtl="0">
              <a:lnSpc>
                <a:spcPct val="90000"/>
              </a:lnSpc>
              <a:spcBef>
                <a:spcPts val="1000"/>
              </a:spcBef>
              <a:spcAft>
                <a:spcPts val="0"/>
              </a:spcAft>
              <a:buClr>
                <a:schemeClr val="dk1"/>
              </a:buClr>
              <a:buSzPct val="100000"/>
              <a:buChar char="•"/>
            </a:pPr>
            <a:r>
              <a:rPr lang="en-US" sz="2000"/>
              <a:t>Biology has spontaneous activity</a:t>
            </a:r>
            <a:endParaRPr sz="2000"/>
          </a:p>
          <a:p>
            <a:pPr marL="228600" lvl="0" indent="-64135" algn="l" rtl="0">
              <a:lnSpc>
                <a:spcPct val="90000"/>
              </a:lnSpc>
              <a:spcBef>
                <a:spcPts val="1000"/>
              </a:spcBef>
              <a:spcAft>
                <a:spcPts val="0"/>
              </a:spcAft>
              <a:buClr>
                <a:schemeClr val="dk1"/>
              </a:buClr>
              <a:buSzPct val="100000"/>
              <a:buNone/>
            </a:pPr>
            <a:endParaRPr sz="2000"/>
          </a:p>
          <a:p>
            <a:pPr marL="228600" lvl="0" indent="-64135" algn="l" rtl="0">
              <a:lnSpc>
                <a:spcPct val="90000"/>
              </a:lnSpc>
              <a:spcBef>
                <a:spcPts val="1000"/>
              </a:spcBef>
              <a:spcAft>
                <a:spcPts val="0"/>
              </a:spcAft>
              <a:buClr>
                <a:schemeClr val="dk1"/>
              </a:buClr>
              <a:buSzPct val="100000"/>
              <a:buNone/>
            </a:pPr>
            <a:endParaRPr sz="2000"/>
          </a:p>
          <a:p>
            <a:pPr marL="228600" lvl="0" indent="-64135" algn="l" rtl="0">
              <a:lnSpc>
                <a:spcPct val="90000"/>
              </a:lnSpc>
              <a:spcBef>
                <a:spcPts val="1000"/>
              </a:spcBef>
              <a:spcAft>
                <a:spcPts val="0"/>
              </a:spcAft>
              <a:buClr>
                <a:schemeClr val="dk1"/>
              </a:buClr>
              <a:buSzPct val="100000"/>
              <a:buNone/>
            </a:pPr>
            <a:endParaRPr sz="2000"/>
          </a:p>
        </p:txBody>
      </p:sp>
      <p:sp>
        <p:nvSpPr>
          <p:cNvPr id="685" name="Google Shape;68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686" name="Google Shape;68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687" name="Google Shape;68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688" name="Google Shape;688;p25"/>
          <p:cNvPicPr preferRelativeResize="0"/>
          <p:nvPr/>
        </p:nvPicPr>
        <p:blipFill rotWithShape="1">
          <a:blip r:embed="rId3">
            <a:alphaModFix/>
          </a:blip>
          <a:srcRect/>
          <a:stretch/>
        </p:blipFill>
        <p:spPr>
          <a:xfrm>
            <a:off x="9135460" y="2736636"/>
            <a:ext cx="1373441" cy="1215897"/>
          </a:xfrm>
          <a:prstGeom prst="rect">
            <a:avLst/>
          </a:prstGeom>
          <a:noFill/>
          <a:ln>
            <a:noFill/>
          </a:ln>
        </p:spPr>
      </p:pic>
      <p:grpSp>
        <p:nvGrpSpPr>
          <p:cNvPr id="689" name="Google Shape;689;p25"/>
          <p:cNvGrpSpPr/>
          <p:nvPr/>
        </p:nvGrpSpPr>
        <p:grpSpPr>
          <a:xfrm>
            <a:off x="3900522" y="2936678"/>
            <a:ext cx="1965959" cy="927463"/>
            <a:chOff x="2057400" y="2795453"/>
            <a:chExt cx="1965959" cy="927463"/>
          </a:xfrm>
        </p:grpSpPr>
        <p:cxnSp>
          <p:nvCxnSpPr>
            <p:cNvPr id="690" name="Google Shape;690;p25"/>
            <p:cNvCxnSpPr/>
            <p:nvPr/>
          </p:nvCxnSpPr>
          <p:spPr>
            <a:xfrm rot="10800000">
              <a:off x="2886891" y="2795453"/>
              <a:ext cx="0" cy="927463"/>
            </a:xfrm>
            <a:prstGeom prst="straightConnector1">
              <a:avLst/>
            </a:prstGeom>
            <a:noFill/>
            <a:ln w="9525" cap="flat" cmpd="sng">
              <a:solidFill>
                <a:schemeClr val="accent1"/>
              </a:solidFill>
              <a:prstDash val="solid"/>
              <a:miter lim="800000"/>
              <a:headEnd type="none" w="sm" len="sm"/>
              <a:tailEnd type="triangle" w="med" len="med"/>
            </a:ln>
          </p:spPr>
        </p:cxnSp>
        <p:cxnSp>
          <p:nvCxnSpPr>
            <p:cNvPr id="691" name="Google Shape;691;p25"/>
            <p:cNvCxnSpPr/>
            <p:nvPr/>
          </p:nvCxnSpPr>
          <p:spPr>
            <a:xfrm>
              <a:off x="2057400" y="3252125"/>
              <a:ext cx="1561011"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692" name="Google Shape;692;p25"/>
            <p:cNvCxnSpPr/>
            <p:nvPr/>
          </p:nvCxnSpPr>
          <p:spPr>
            <a:xfrm rot="10800000" flipH="1">
              <a:off x="2481943" y="2991394"/>
              <a:ext cx="404948" cy="260731"/>
            </a:xfrm>
            <a:prstGeom prst="straightConnector1">
              <a:avLst/>
            </a:prstGeom>
            <a:noFill/>
            <a:ln w="9525" cap="flat" cmpd="sng">
              <a:solidFill>
                <a:srgbClr val="FF0000"/>
              </a:solidFill>
              <a:prstDash val="solid"/>
              <a:miter lim="800000"/>
              <a:headEnd type="none" w="sm" len="sm"/>
              <a:tailEnd type="none" w="sm" len="sm"/>
            </a:ln>
          </p:spPr>
        </p:cxnSp>
        <p:cxnSp>
          <p:nvCxnSpPr>
            <p:cNvPr id="693" name="Google Shape;693;p25"/>
            <p:cNvCxnSpPr/>
            <p:nvPr/>
          </p:nvCxnSpPr>
          <p:spPr>
            <a:xfrm rot="10800000" flipH="1">
              <a:off x="2893067" y="3284782"/>
              <a:ext cx="404948" cy="260731"/>
            </a:xfrm>
            <a:prstGeom prst="straightConnector1">
              <a:avLst/>
            </a:prstGeom>
            <a:noFill/>
            <a:ln w="9525" cap="flat" cmpd="sng">
              <a:solidFill>
                <a:srgbClr val="FF0000"/>
              </a:solidFill>
              <a:prstDash val="solid"/>
              <a:miter lim="800000"/>
              <a:headEnd type="none" w="sm" len="sm"/>
              <a:tailEnd type="none" w="sm" len="sm"/>
            </a:ln>
          </p:spPr>
        </p:cxnSp>
        <p:sp>
          <p:nvSpPr>
            <p:cNvPr id="694" name="Google Shape;694;p25"/>
            <p:cNvSpPr txBox="1"/>
            <p:nvPr/>
          </p:nvSpPr>
          <p:spPr>
            <a:xfrm>
              <a:off x="3284031" y="3203360"/>
              <a:ext cx="739328" cy="36933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95" name="Google Shape;695;p25"/>
            <p:cNvSpPr txBox="1"/>
            <p:nvPr/>
          </p:nvSpPr>
          <p:spPr>
            <a:xfrm>
              <a:off x="2725877" y="2796962"/>
              <a:ext cx="739328"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grpSp>
        <p:nvGrpSpPr>
          <p:cNvPr id="696" name="Google Shape;696;p25"/>
          <p:cNvGrpSpPr/>
          <p:nvPr/>
        </p:nvGrpSpPr>
        <p:grpSpPr>
          <a:xfrm>
            <a:off x="3352800" y="3779431"/>
            <a:ext cx="1788336" cy="847043"/>
            <a:chOff x="1828800" y="3779430"/>
            <a:chExt cx="1788336" cy="847043"/>
          </a:xfrm>
        </p:grpSpPr>
        <p:cxnSp>
          <p:nvCxnSpPr>
            <p:cNvPr id="697" name="Google Shape;697;p25"/>
            <p:cNvCxnSpPr/>
            <p:nvPr/>
          </p:nvCxnSpPr>
          <p:spPr>
            <a:xfrm>
              <a:off x="1828800" y="4271554"/>
              <a:ext cx="1476103" cy="0"/>
            </a:xfrm>
            <a:prstGeom prst="straightConnector1">
              <a:avLst/>
            </a:prstGeom>
            <a:noFill/>
            <a:ln w="9525" cap="flat" cmpd="sng">
              <a:solidFill>
                <a:schemeClr val="accent1"/>
              </a:solidFill>
              <a:prstDash val="solid"/>
              <a:miter lim="800000"/>
              <a:headEnd type="none" w="sm" len="sm"/>
              <a:tailEnd type="triangle" w="med" len="med"/>
            </a:ln>
          </p:spPr>
        </p:cxnSp>
        <p:sp>
          <p:nvSpPr>
            <p:cNvPr id="698" name="Google Shape;698;p25"/>
            <p:cNvSpPr/>
            <p:nvPr/>
          </p:nvSpPr>
          <p:spPr>
            <a:xfrm>
              <a:off x="2416629" y="3997012"/>
              <a:ext cx="574765" cy="300668"/>
            </a:xfrm>
            <a:custGeom>
              <a:avLst/>
              <a:gdLst/>
              <a:ahLst/>
              <a:cxnLst/>
              <a:rect l="l" t="t" r="r" b="b"/>
              <a:pathLst>
                <a:path w="574765" h="300668" extrusionOk="0">
                  <a:moveTo>
                    <a:pt x="0" y="300668"/>
                  </a:moveTo>
                  <a:cubicBezTo>
                    <a:pt x="66403" y="266922"/>
                    <a:pt x="132806" y="233176"/>
                    <a:pt x="182880" y="183102"/>
                  </a:cubicBezTo>
                  <a:cubicBezTo>
                    <a:pt x="232954" y="133028"/>
                    <a:pt x="261257" y="-6310"/>
                    <a:pt x="300445" y="222"/>
                  </a:cubicBezTo>
                  <a:cubicBezTo>
                    <a:pt x="339634" y="6753"/>
                    <a:pt x="372291" y="172217"/>
                    <a:pt x="418011" y="222291"/>
                  </a:cubicBezTo>
                  <a:cubicBezTo>
                    <a:pt x="463731" y="272365"/>
                    <a:pt x="519248" y="286516"/>
                    <a:pt x="574765" y="300668"/>
                  </a:cubicBezTo>
                </a:path>
              </a:pathLst>
            </a:custGeom>
            <a:solidFill>
              <a:srgbClr val="FF0000">
                <a:alpha val="49803"/>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99" name="Google Shape;699;p25"/>
            <p:cNvCxnSpPr/>
            <p:nvPr/>
          </p:nvCxnSpPr>
          <p:spPr>
            <a:xfrm>
              <a:off x="2717074" y="3779430"/>
              <a:ext cx="0" cy="524583"/>
            </a:xfrm>
            <a:prstGeom prst="straightConnector1">
              <a:avLst/>
            </a:prstGeom>
            <a:noFill/>
            <a:ln w="57150" cap="flat" cmpd="sng">
              <a:solidFill>
                <a:srgbClr val="833C0B"/>
              </a:solidFill>
              <a:prstDash val="solid"/>
              <a:miter lim="800000"/>
              <a:headEnd type="none" w="sm" len="sm"/>
              <a:tailEnd type="none" w="sm" len="sm"/>
            </a:ln>
          </p:spPr>
        </p:cxnSp>
        <p:sp>
          <p:nvSpPr>
            <p:cNvPr id="700" name="Google Shape;700;p25"/>
            <p:cNvSpPr txBox="1"/>
            <p:nvPr/>
          </p:nvSpPr>
          <p:spPr>
            <a:xfrm>
              <a:off x="2877808" y="4257141"/>
              <a:ext cx="739328"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701" name="Google Shape;701;p25"/>
          <p:cNvSpPr/>
          <p:nvPr/>
        </p:nvSpPr>
        <p:spPr>
          <a:xfrm>
            <a:off x="2021028" y="2915226"/>
            <a:ext cx="25234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τ+ =−20ms and τ− =22ms</a:t>
            </a:r>
            <a:endParaRPr/>
          </a:p>
        </p:txBody>
      </p:sp>
      <p:sp>
        <p:nvSpPr>
          <p:cNvPr id="702" name="Google Shape;702;p25"/>
          <p:cNvSpPr/>
          <p:nvPr/>
        </p:nvSpPr>
        <p:spPr>
          <a:xfrm>
            <a:off x="6646829" y="5330919"/>
            <a:ext cx="4572000" cy="1200329"/>
          </a:xfrm>
          <a:prstGeom prst="rect">
            <a:avLst/>
          </a:prstGeom>
          <a:blipFill rotWithShape="1">
            <a:blip r:embed="rId7">
              <a:alphaModFix/>
            </a:blip>
            <a:stretch>
              <a:fillRect l="-1066" t="-2537" b="-710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9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8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84">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8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8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84">
                                            <p:txEl>
                                              <p:pRg st="5" end="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84">
                                            <p:txEl>
                                              <p:pRg st="6" end="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84">
                                            <p:txEl>
                                              <p:pRg st="8" end="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26"/>
          <p:cNvSpPr txBox="1">
            <a:spLocks noGrp="1"/>
          </p:cNvSpPr>
          <p:nvPr>
            <p:ph type="title"/>
          </p:nvPr>
        </p:nvSpPr>
        <p:spPr>
          <a:xfrm>
            <a:off x="838200" y="66642"/>
            <a:ext cx="10515600" cy="8230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Adding Jitter or Spontaneous activity</a:t>
            </a:r>
            <a:endParaRPr/>
          </a:p>
        </p:txBody>
      </p:sp>
      <p:sp>
        <p:nvSpPr>
          <p:cNvPr id="708" name="Google Shape;70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709" name="Google Shape;70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710" name="Google Shape;71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711" name="Google Shape;711;p26"/>
          <p:cNvPicPr preferRelativeResize="0"/>
          <p:nvPr/>
        </p:nvPicPr>
        <p:blipFill rotWithShape="1">
          <a:blip r:embed="rId3">
            <a:alphaModFix/>
          </a:blip>
          <a:srcRect/>
          <a:stretch/>
        </p:blipFill>
        <p:spPr>
          <a:xfrm>
            <a:off x="2234669" y="1094279"/>
            <a:ext cx="3472295" cy="2623705"/>
          </a:xfrm>
          <a:prstGeom prst="rect">
            <a:avLst/>
          </a:prstGeom>
          <a:noFill/>
          <a:ln>
            <a:noFill/>
          </a:ln>
        </p:spPr>
      </p:pic>
      <p:pic>
        <p:nvPicPr>
          <p:cNvPr id="712" name="Google Shape;712;p26"/>
          <p:cNvPicPr preferRelativeResize="0"/>
          <p:nvPr/>
        </p:nvPicPr>
        <p:blipFill rotWithShape="1">
          <a:blip r:embed="rId4">
            <a:alphaModFix/>
          </a:blip>
          <a:srcRect/>
          <a:stretch/>
        </p:blipFill>
        <p:spPr>
          <a:xfrm>
            <a:off x="6328066" y="993607"/>
            <a:ext cx="3781426" cy="2971800"/>
          </a:xfrm>
          <a:prstGeom prst="rect">
            <a:avLst/>
          </a:prstGeom>
          <a:noFill/>
          <a:ln>
            <a:noFill/>
          </a:ln>
        </p:spPr>
      </p:pic>
      <p:sp>
        <p:nvSpPr>
          <p:cNvPr id="713" name="Google Shape;713;p26"/>
          <p:cNvSpPr txBox="1"/>
          <p:nvPr/>
        </p:nvSpPr>
        <p:spPr>
          <a:xfrm>
            <a:off x="1969612" y="3791361"/>
            <a:ext cx="8698388"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These non-idealities post-pone convergence to low latency! But convergence will occur!</a:t>
            </a:r>
            <a:endParaRPr>
              <a:solidFill>
                <a:schemeClr val="dk1"/>
              </a:solidFill>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Come up with reasons for above two observation.</a:t>
            </a:r>
            <a:endParaRPr/>
          </a:p>
          <a:p>
            <a:r>
              <a:rPr lang="en-US" sz="1800">
                <a:solidFill>
                  <a:schemeClr val="dk1"/>
                </a:solidFill>
                <a:latin typeface="Calibri"/>
                <a:ea typeface="Calibri"/>
                <a:cs typeface="Calibri"/>
                <a:sym typeface="Calibri"/>
              </a:rPr>
              <a:t>On the average spontaneous firing will cancel each other out with STDP; </a:t>
            </a:r>
            <a:endParaRPr lang="en-US">
              <a:solidFill>
                <a:schemeClr val="dk1"/>
              </a:solidFill>
              <a:ea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On the average the weight change will be average for jitter; assuming low STDP rate</a:t>
            </a:r>
            <a:endParaRPr lang="en-GB">
              <a:solidFill>
                <a:schemeClr val="dk1"/>
              </a:solidFill>
            </a:endParaRPr>
          </a:p>
          <a:p>
            <a:r>
              <a:rPr lang="en-GB"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Both creates a more confusing ambience =&gt; so convergence is delayed</a:t>
            </a:r>
            <a:endParaRPr lang="en-US">
              <a:solidFill>
                <a:schemeClr val="dk1"/>
              </a:solidFill>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Why is first curve non-linear – kicks up at 10ms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STDP is 20 </a:t>
            </a:r>
            <a:r>
              <a:rPr lang="en-US" sz="1800" err="1">
                <a:solidFill>
                  <a:schemeClr val="dk1"/>
                </a:solidFill>
                <a:latin typeface="Calibri"/>
                <a:ea typeface="Calibri"/>
                <a:cs typeface="Calibri"/>
                <a:sym typeface="Calibri"/>
              </a:rPr>
              <a:t>ms</a:t>
            </a:r>
            <a:r>
              <a:rPr lang="en-US" sz="1800">
                <a:solidFill>
                  <a:schemeClr val="dk1"/>
                </a:solidFill>
                <a:latin typeface="Calibri"/>
                <a:ea typeface="Calibri"/>
                <a:cs typeface="Calibri"/>
                <a:sym typeface="Calibri"/>
              </a:rPr>
              <a:t> – maybe jitter ~ 20ms does not matter!</a:t>
            </a:r>
            <a:endParaRPr lang="en-US">
              <a:solidFill>
                <a:schemeClr val="dk1"/>
              </a:solidFill>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28"/>
          <p:cNvSpPr txBox="1">
            <a:spLocks noGrp="1"/>
          </p:cNvSpPr>
          <p:nvPr>
            <p:ph type="title"/>
          </p:nvPr>
        </p:nvSpPr>
        <p:spPr>
          <a:xfrm>
            <a:off x="838200" y="69032"/>
            <a:ext cx="10515600" cy="9053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Results</a:t>
            </a:r>
            <a:endParaRPr/>
          </a:p>
        </p:txBody>
      </p:sp>
      <p:sp>
        <p:nvSpPr>
          <p:cNvPr id="751" name="Google Shape;75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752" name="Google Shape;75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753" name="Google Shape;75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754" name="Google Shape;754;p28"/>
          <p:cNvGrpSpPr/>
          <p:nvPr/>
        </p:nvGrpSpPr>
        <p:grpSpPr>
          <a:xfrm>
            <a:off x="5640279" y="73874"/>
            <a:ext cx="5035301" cy="3157222"/>
            <a:chOff x="3860230" y="93945"/>
            <a:chExt cx="5035301" cy="3157222"/>
          </a:xfrm>
        </p:grpSpPr>
        <p:pic>
          <p:nvPicPr>
            <p:cNvPr id="755" name="Google Shape;755;p28"/>
            <p:cNvPicPr preferRelativeResize="0"/>
            <p:nvPr/>
          </p:nvPicPr>
          <p:blipFill rotWithShape="1">
            <a:blip r:embed="rId3">
              <a:alphaModFix/>
            </a:blip>
            <a:srcRect/>
            <a:stretch/>
          </p:blipFill>
          <p:spPr>
            <a:xfrm>
              <a:off x="5349720" y="220485"/>
              <a:ext cx="3264477" cy="3030682"/>
            </a:xfrm>
            <a:prstGeom prst="rect">
              <a:avLst/>
            </a:prstGeom>
            <a:noFill/>
            <a:ln>
              <a:noFill/>
            </a:ln>
          </p:spPr>
        </p:pic>
        <p:sp>
          <p:nvSpPr>
            <p:cNvPr id="756" name="Google Shape;756;p28"/>
            <p:cNvSpPr txBox="1"/>
            <p:nvPr/>
          </p:nvSpPr>
          <p:spPr>
            <a:xfrm>
              <a:off x="6923175" y="2018925"/>
              <a:ext cx="19723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Uniform</a:t>
              </a:r>
              <a:endParaRPr/>
            </a:p>
          </p:txBody>
        </p:sp>
        <p:pic>
          <p:nvPicPr>
            <p:cNvPr id="757" name="Google Shape;757;p28"/>
            <p:cNvPicPr preferRelativeResize="0"/>
            <p:nvPr/>
          </p:nvPicPr>
          <p:blipFill rotWithShape="1">
            <a:blip r:embed="rId4">
              <a:alphaModFix/>
            </a:blip>
            <a:srcRect/>
            <a:stretch/>
          </p:blipFill>
          <p:spPr>
            <a:xfrm>
              <a:off x="3860230" y="93945"/>
              <a:ext cx="1385991" cy="1674914"/>
            </a:xfrm>
            <a:prstGeom prst="rect">
              <a:avLst/>
            </a:prstGeom>
            <a:noFill/>
            <a:ln>
              <a:noFill/>
            </a:ln>
          </p:spPr>
        </p:pic>
      </p:grpSp>
      <p:grpSp>
        <p:nvGrpSpPr>
          <p:cNvPr id="758" name="Google Shape;758;p28"/>
          <p:cNvGrpSpPr/>
          <p:nvPr/>
        </p:nvGrpSpPr>
        <p:grpSpPr>
          <a:xfrm>
            <a:off x="5579239" y="3239505"/>
            <a:ext cx="4879168" cy="3115650"/>
            <a:chOff x="3968827" y="3357340"/>
            <a:chExt cx="4879168" cy="3115650"/>
          </a:xfrm>
        </p:grpSpPr>
        <p:pic>
          <p:nvPicPr>
            <p:cNvPr id="759" name="Google Shape;759;p28"/>
            <p:cNvPicPr preferRelativeResize="0"/>
            <p:nvPr/>
          </p:nvPicPr>
          <p:blipFill rotWithShape="1">
            <a:blip r:embed="rId5">
              <a:alphaModFix/>
            </a:blip>
            <a:srcRect/>
            <a:stretch/>
          </p:blipFill>
          <p:spPr>
            <a:xfrm>
              <a:off x="5349720" y="3357340"/>
              <a:ext cx="3498275" cy="3115650"/>
            </a:xfrm>
            <a:prstGeom prst="rect">
              <a:avLst/>
            </a:prstGeom>
            <a:noFill/>
            <a:ln>
              <a:noFill/>
            </a:ln>
          </p:spPr>
        </p:pic>
        <p:sp>
          <p:nvSpPr>
            <p:cNvPr id="760" name="Google Shape;760;p28"/>
            <p:cNvSpPr txBox="1"/>
            <p:nvPr/>
          </p:nvSpPr>
          <p:spPr>
            <a:xfrm>
              <a:off x="6398494" y="5065185"/>
              <a:ext cx="19723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synfire vs. 1</a:t>
              </a:r>
              <a:r>
                <a:rPr lang="en-US" sz="1800" b="1" baseline="30000">
                  <a:solidFill>
                    <a:schemeClr val="lt1"/>
                  </a:solidFill>
                  <a:latin typeface="Calibri"/>
                  <a:ea typeface="Calibri"/>
                  <a:cs typeface="Calibri"/>
                  <a:sym typeface="Calibri"/>
                </a:rPr>
                <a:t>st</a:t>
              </a:r>
              <a:r>
                <a:rPr lang="en-US" sz="1800" b="1">
                  <a:solidFill>
                    <a:schemeClr val="lt1"/>
                  </a:solidFill>
                  <a:latin typeface="Calibri"/>
                  <a:ea typeface="Calibri"/>
                  <a:cs typeface="Calibri"/>
                  <a:sym typeface="Calibri"/>
                </a:rPr>
                <a:t> spike</a:t>
              </a:r>
              <a:endParaRPr/>
            </a:p>
          </p:txBody>
        </p:sp>
        <p:pic>
          <p:nvPicPr>
            <p:cNvPr id="761" name="Google Shape;761;p28"/>
            <p:cNvPicPr preferRelativeResize="0"/>
            <p:nvPr/>
          </p:nvPicPr>
          <p:blipFill rotWithShape="1">
            <a:blip r:embed="rId6">
              <a:alphaModFix/>
            </a:blip>
            <a:srcRect/>
            <a:stretch/>
          </p:blipFill>
          <p:spPr>
            <a:xfrm>
              <a:off x="3968827" y="4746303"/>
              <a:ext cx="1328601" cy="1661863"/>
            </a:xfrm>
            <a:prstGeom prst="rect">
              <a:avLst/>
            </a:prstGeom>
            <a:noFill/>
            <a:ln>
              <a:noFill/>
            </a:ln>
          </p:spPr>
        </p:pic>
        <p:sp>
          <p:nvSpPr>
            <p:cNvPr id="762" name="Google Shape;762;p28"/>
            <p:cNvSpPr/>
            <p:nvPr/>
          </p:nvSpPr>
          <p:spPr>
            <a:xfrm>
              <a:off x="4937760" y="5475852"/>
              <a:ext cx="411960" cy="369332"/>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63" name="Google Shape;763;p28"/>
          <p:cNvSpPr txBox="1"/>
          <p:nvPr/>
        </p:nvSpPr>
        <p:spPr>
          <a:xfrm>
            <a:off x="1798321" y="931403"/>
            <a:ext cx="3575563" cy="1477287"/>
          </a:xfrm>
          <a:prstGeom prst="rect">
            <a:avLst/>
          </a:prstGeom>
          <a:noFill/>
          <a:ln>
            <a:noFill/>
          </a:ln>
        </p:spPr>
        <p:txBody>
          <a:bodyPr spcFirstLastPara="1" wrap="square" lIns="91425" tIns="45700" rIns="91425" bIns="45700" anchor="t" anchorCtr="0">
            <a:spAutoFit/>
          </a:bodyPr>
          <a:lstStyle/>
          <a:p>
            <a:r>
              <a:rPr lang="en-US" sz="1800">
                <a:solidFill>
                  <a:schemeClr val="dk1"/>
                </a:solidFill>
                <a:latin typeface="Calibri"/>
                <a:ea typeface="Calibri"/>
                <a:cs typeface="Calibri"/>
                <a:sym typeface="Calibri"/>
              </a:rPr>
              <a:t>1</a:t>
            </a:r>
            <a:r>
              <a:rPr lang="en-US" sz="1800" baseline="30000">
                <a:solidFill>
                  <a:schemeClr val="dk1"/>
                </a:solidFill>
                <a:latin typeface="Calibri"/>
                <a:ea typeface="Calibri"/>
                <a:cs typeface="Calibri"/>
                <a:sym typeface="Calibri"/>
              </a:rPr>
              <a:t>st</a:t>
            </a:r>
            <a:r>
              <a:rPr lang="en-US" sz="1800">
                <a:solidFill>
                  <a:schemeClr val="dk1"/>
                </a:solidFill>
                <a:latin typeface="Calibri"/>
                <a:ea typeface="Calibri"/>
                <a:cs typeface="Calibri"/>
                <a:sym typeface="Calibri"/>
              </a:rPr>
              <a:t> spike predominates over </a:t>
            </a:r>
            <a:endParaRPr>
              <a:solidFill>
                <a:schemeClr val="dk1"/>
              </a:solidFill>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uniform spiking input</a:t>
            </a:r>
            <a:endParaRPr>
              <a:solidFill>
                <a:schemeClr val="dk1"/>
              </a:solidFill>
            </a:endParaRPr>
          </a:p>
          <a:p>
            <a:r>
              <a:rPr lang="en-US" sz="1800">
                <a:solidFill>
                  <a:schemeClr val="dk1"/>
                </a:solidFill>
                <a:latin typeface="Calibri"/>
                <a:ea typeface="Calibri"/>
                <a:cs typeface="Calibri"/>
                <a:sym typeface="Calibri"/>
              </a:rPr>
              <a:t>	-  rate</a:t>
            </a:r>
            <a:endParaRPr>
              <a:solidFill>
                <a:schemeClr val="dk1"/>
              </a:solidFill>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synfire (temporal)</a:t>
            </a:r>
            <a:endParaRPr lang="en-US" sz="1800">
              <a:solidFill>
                <a:schemeClr val="dk1"/>
              </a:solidFill>
              <a:latin typeface="Calibri"/>
              <a:ea typeface="Calibri"/>
              <a:cs typeface="Calibri"/>
            </a:endParaRPr>
          </a:p>
          <a:p>
            <a:endParaRPr lang="en-US" sz="1800">
              <a:solidFill>
                <a:schemeClr val="dk1"/>
              </a:solidFill>
              <a:latin typeface="Calibri"/>
              <a:ea typeface="Calibri"/>
              <a:cs typeface="Calibri"/>
            </a:endParaRPr>
          </a:p>
        </p:txBody>
      </p:sp>
      <p:grpSp>
        <p:nvGrpSpPr>
          <p:cNvPr id="764" name="Google Shape;764;p28"/>
          <p:cNvGrpSpPr/>
          <p:nvPr/>
        </p:nvGrpSpPr>
        <p:grpSpPr>
          <a:xfrm>
            <a:off x="2359529" y="3163660"/>
            <a:ext cx="4409609" cy="3199149"/>
            <a:chOff x="835528" y="3163659"/>
            <a:chExt cx="4409609" cy="3199149"/>
          </a:xfrm>
        </p:grpSpPr>
        <p:grpSp>
          <p:nvGrpSpPr>
            <p:cNvPr id="765" name="Google Shape;765;p28"/>
            <p:cNvGrpSpPr/>
            <p:nvPr/>
          </p:nvGrpSpPr>
          <p:grpSpPr>
            <a:xfrm>
              <a:off x="835528" y="3163659"/>
              <a:ext cx="4409609" cy="3199149"/>
              <a:chOff x="835528" y="3163659"/>
              <a:chExt cx="4409609" cy="3199149"/>
            </a:xfrm>
          </p:grpSpPr>
          <p:pic>
            <p:nvPicPr>
              <p:cNvPr id="766" name="Google Shape;766;p28"/>
              <p:cNvPicPr preferRelativeResize="0"/>
              <p:nvPr/>
            </p:nvPicPr>
            <p:blipFill rotWithShape="1">
              <a:blip r:embed="rId7">
                <a:alphaModFix/>
              </a:blip>
              <a:srcRect/>
              <a:stretch/>
            </p:blipFill>
            <p:spPr>
              <a:xfrm>
                <a:off x="835528" y="3375422"/>
                <a:ext cx="3221182" cy="2987386"/>
              </a:xfrm>
              <a:prstGeom prst="rect">
                <a:avLst/>
              </a:prstGeom>
              <a:noFill/>
              <a:ln>
                <a:noFill/>
              </a:ln>
            </p:spPr>
          </p:pic>
          <p:pic>
            <p:nvPicPr>
              <p:cNvPr id="767" name="Google Shape;767;p28"/>
              <p:cNvPicPr preferRelativeResize="0"/>
              <p:nvPr/>
            </p:nvPicPr>
            <p:blipFill rotWithShape="1">
              <a:blip r:embed="rId8">
                <a:alphaModFix/>
              </a:blip>
              <a:srcRect/>
              <a:stretch/>
            </p:blipFill>
            <p:spPr>
              <a:xfrm>
                <a:off x="3849883" y="3163659"/>
                <a:ext cx="1395254" cy="1506341"/>
              </a:xfrm>
              <a:prstGeom prst="rect">
                <a:avLst/>
              </a:prstGeom>
              <a:noFill/>
              <a:ln>
                <a:noFill/>
              </a:ln>
            </p:spPr>
          </p:pic>
          <p:sp>
            <p:nvSpPr>
              <p:cNvPr id="768" name="Google Shape;768;p28"/>
              <p:cNvSpPr/>
              <p:nvPr/>
            </p:nvSpPr>
            <p:spPr>
              <a:xfrm flipH="1">
                <a:off x="4471089" y="3668346"/>
                <a:ext cx="411960" cy="369332"/>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69" name="Google Shape;769;p28"/>
            <p:cNvSpPr txBox="1"/>
            <p:nvPr/>
          </p:nvSpPr>
          <p:spPr>
            <a:xfrm>
              <a:off x="1822264" y="5212203"/>
              <a:ext cx="19723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Rate vs. 1</a:t>
              </a:r>
              <a:r>
                <a:rPr lang="en-US" sz="1800" b="1" baseline="30000">
                  <a:solidFill>
                    <a:schemeClr val="lt1"/>
                  </a:solidFill>
                  <a:latin typeface="Calibri"/>
                  <a:ea typeface="Calibri"/>
                  <a:cs typeface="Calibri"/>
                  <a:sym typeface="Calibri"/>
                </a:rPr>
                <a:t>st</a:t>
              </a:r>
              <a:r>
                <a:rPr lang="en-US" sz="1800" b="1">
                  <a:solidFill>
                    <a:schemeClr val="lt1"/>
                  </a:solidFill>
                  <a:latin typeface="Calibri"/>
                  <a:ea typeface="Calibri"/>
                  <a:cs typeface="Calibri"/>
                  <a:sym typeface="Calibri"/>
                </a:rPr>
                <a:t> spike</a:t>
              </a:r>
              <a:endParaRPr/>
            </a:p>
          </p:txBody>
        </p:sp>
      </p:grpSp>
      <p:sp>
        <p:nvSpPr>
          <p:cNvPr id="770" name="Google Shape;770;p28"/>
          <p:cNvSpPr txBox="1"/>
          <p:nvPr/>
        </p:nvSpPr>
        <p:spPr>
          <a:xfrm>
            <a:off x="1798320" y="6291843"/>
            <a:ext cx="86781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What is the reason for non smoothness in white lines? And black lines in synfire vs other?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27"/>
          <p:cNvSpPr txBox="1">
            <a:spLocks noGrp="1"/>
          </p:cNvSpPr>
          <p:nvPr>
            <p:ph type="title"/>
          </p:nvPr>
        </p:nvSpPr>
        <p:spPr>
          <a:xfrm>
            <a:off x="1982831" y="9840"/>
            <a:ext cx="7886700" cy="7482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Empirical demo of generality</a:t>
            </a:r>
            <a:endParaRPr/>
          </a:p>
        </p:txBody>
      </p:sp>
      <p:sp>
        <p:nvSpPr>
          <p:cNvPr id="719" name="Google Shape;71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720" name="Google Shape;72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721" name="Google Shape;72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722" name="Google Shape;722;p27"/>
          <p:cNvPicPr preferRelativeResize="0"/>
          <p:nvPr/>
        </p:nvPicPr>
        <p:blipFill rotWithShape="1">
          <a:blip r:embed="rId3">
            <a:alphaModFix/>
          </a:blip>
          <a:srcRect r="54520"/>
          <a:stretch/>
        </p:blipFill>
        <p:spPr>
          <a:xfrm>
            <a:off x="1561081" y="864185"/>
            <a:ext cx="2441312" cy="2649592"/>
          </a:xfrm>
          <a:prstGeom prst="rect">
            <a:avLst/>
          </a:prstGeom>
          <a:noFill/>
          <a:ln>
            <a:noFill/>
          </a:ln>
        </p:spPr>
      </p:pic>
      <p:sp>
        <p:nvSpPr>
          <p:cNvPr id="723" name="Google Shape;723;p27"/>
          <p:cNvSpPr txBox="1"/>
          <p:nvPr/>
        </p:nvSpPr>
        <p:spPr>
          <a:xfrm>
            <a:off x="1649876" y="3782988"/>
            <a:ext cx="2256312" cy="1569660"/>
          </a:xfrm>
          <a:prstGeom prst="rect">
            <a:avLst/>
          </a:prstGeom>
          <a:noFill/>
          <a:ln>
            <a:noFill/>
          </a:ln>
        </p:spPr>
        <p:txBody>
          <a:bodyPr spcFirstLastPara="1" wrap="square" lIns="91425" tIns="45700" rIns="91425" bIns="45700" anchor="t" anchorCtr="0">
            <a:spAutoFit/>
          </a:bodyPr>
          <a:lstStyle/>
          <a:p>
            <a:r>
              <a:rPr lang="en-US" sz="1600">
                <a:solidFill>
                  <a:schemeClr val="dk1"/>
                </a:solidFill>
                <a:latin typeface="Calibri"/>
                <a:ea typeface="Calibri"/>
                <a:cs typeface="Calibri"/>
                <a:sym typeface="Calibri"/>
              </a:rPr>
              <a:t>As signal is binomial and at the beginning; maybe post spike should  be correlated to signal</a:t>
            </a:r>
            <a:endParaRPr>
              <a:solidFill>
                <a:schemeClr val="dk1"/>
              </a:solidFill>
            </a:endParaRPr>
          </a:p>
          <a:p>
            <a:r>
              <a:rPr lang="en-US" sz="1600">
                <a:solidFill>
                  <a:schemeClr val="dk1"/>
                </a:solidFill>
                <a:latin typeface="Calibri"/>
                <a:ea typeface="Calibri"/>
                <a:cs typeface="Calibri"/>
                <a:sym typeface="Calibri"/>
              </a:rPr>
              <a:t>🡺 Localized info in time (temporal /rate coding) </a:t>
            </a:r>
            <a:endParaRPr/>
          </a:p>
        </p:txBody>
      </p:sp>
      <p:grpSp>
        <p:nvGrpSpPr>
          <p:cNvPr id="724" name="Google Shape;724;p27"/>
          <p:cNvGrpSpPr/>
          <p:nvPr/>
        </p:nvGrpSpPr>
        <p:grpSpPr>
          <a:xfrm>
            <a:off x="3948183" y="1085523"/>
            <a:ext cx="2439948" cy="4226988"/>
            <a:chOff x="2424183" y="1085523"/>
            <a:chExt cx="2439948" cy="4226988"/>
          </a:xfrm>
        </p:grpSpPr>
        <p:pic>
          <p:nvPicPr>
            <p:cNvPr id="725" name="Google Shape;725;p27"/>
            <p:cNvPicPr preferRelativeResize="0"/>
            <p:nvPr/>
          </p:nvPicPr>
          <p:blipFill rotWithShape="1">
            <a:blip r:embed="rId4">
              <a:alphaModFix/>
            </a:blip>
            <a:srcRect/>
            <a:stretch/>
          </p:blipFill>
          <p:spPr>
            <a:xfrm>
              <a:off x="2424183" y="1085523"/>
              <a:ext cx="2232152" cy="2697465"/>
            </a:xfrm>
            <a:prstGeom prst="rect">
              <a:avLst/>
            </a:prstGeom>
            <a:noFill/>
            <a:ln>
              <a:noFill/>
            </a:ln>
          </p:spPr>
        </p:pic>
        <p:sp>
          <p:nvSpPr>
            <p:cNvPr id="726" name="Google Shape;726;p27"/>
            <p:cNvSpPr txBox="1"/>
            <p:nvPr/>
          </p:nvSpPr>
          <p:spPr>
            <a:xfrm>
              <a:off x="2607819" y="3742851"/>
              <a:ext cx="2256312" cy="1569660"/>
            </a:xfrm>
            <a:prstGeom prst="rect">
              <a:avLst/>
            </a:prstGeom>
            <a:noFill/>
            <a:ln>
              <a:noFill/>
            </a:ln>
          </p:spPr>
          <p:txBody>
            <a:bodyPr spcFirstLastPara="1" wrap="square" lIns="91425" tIns="45700" rIns="91425" bIns="45700" anchor="t" anchorCtr="0">
              <a:spAutoFit/>
            </a:bodyPr>
            <a:lstStyle/>
            <a:p>
              <a:r>
                <a:rPr lang="en-US" sz="1600">
                  <a:solidFill>
                    <a:schemeClr val="dk1"/>
                  </a:solidFill>
                  <a:latin typeface="Calibri"/>
                  <a:ea typeface="Calibri"/>
                  <a:cs typeface="Calibri"/>
                  <a:sym typeface="Calibri"/>
                </a:rPr>
                <a:t>As signal is noisy</a:t>
              </a:r>
              <a:r>
                <a:rPr lang="en-US" sz="1600" u="sng">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and at the beginning; maybe post spike should  be correlated to signal </a:t>
              </a:r>
              <a:endParaRPr>
                <a:solidFill>
                  <a:schemeClr val="dk1"/>
                </a:solidFill>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 Challenge to </a:t>
              </a:r>
              <a:r>
                <a:rPr lang="en-US" sz="1600" u="sng">
                  <a:solidFill>
                    <a:schemeClr val="dk1"/>
                  </a:solidFill>
                  <a:latin typeface="Calibri"/>
                  <a:ea typeface="Calibri"/>
                  <a:cs typeface="Calibri"/>
                  <a:sym typeface="Calibri"/>
                </a:rPr>
                <a:t>localized info</a:t>
              </a:r>
              <a:r>
                <a:rPr lang="en-US" sz="1600">
                  <a:solidFill>
                    <a:schemeClr val="dk1"/>
                  </a:solidFill>
                  <a:latin typeface="Calibri"/>
                  <a:ea typeface="Calibri"/>
                  <a:cs typeface="Calibri"/>
                  <a:sym typeface="Calibri"/>
                </a:rPr>
                <a:t> in time</a:t>
              </a:r>
              <a:endParaRPr sz="1600">
                <a:solidFill>
                  <a:schemeClr val="dk1"/>
                </a:solidFill>
                <a:latin typeface="Calibri"/>
                <a:ea typeface="Calibri"/>
                <a:cs typeface="Calibri"/>
                <a:sym typeface="Calibri"/>
              </a:endParaRPr>
            </a:p>
          </p:txBody>
        </p:sp>
      </p:grpSp>
      <p:sp>
        <p:nvSpPr>
          <p:cNvPr id="727" name="Google Shape;727;p27"/>
          <p:cNvSpPr txBox="1"/>
          <p:nvPr/>
        </p:nvSpPr>
        <p:spPr>
          <a:xfrm>
            <a:off x="4383134" y="595884"/>
            <a:ext cx="39599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20 Hz signal = 10 spikes / 500ms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5 Hz spontaneous= 2.5 spikes / 500ms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5ms jitter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28" name="Google Shape;728;p27"/>
          <p:cNvGrpSpPr/>
          <p:nvPr/>
        </p:nvGrpSpPr>
        <p:grpSpPr>
          <a:xfrm>
            <a:off x="8328152" y="1119606"/>
            <a:ext cx="2271230" cy="4421773"/>
            <a:chOff x="6804152" y="1119605"/>
            <a:chExt cx="2271230" cy="4421773"/>
          </a:xfrm>
        </p:grpSpPr>
        <p:pic>
          <p:nvPicPr>
            <p:cNvPr id="729" name="Google Shape;729;p27"/>
            <p:cNvPicPr preferRelativeResize="0"/>
            <p:nvPr/>
          </p:nvPicPr>
          <p:blipFill rotWithShape="1">
            <a:blip r:embed="rId5">
              <a:alphaModFix/>
            </a:blip>
            <a:srcRect/>
            <a:stretch/>
          </p:blipFill>
          <p:spPr>
            <a:xfrm>
              <a:off x="6804152" y="1119605"/>
              <a:ext cx="2139725" cy="2676446"/>
            </a:xfrm>
            <a:prstGeom prst="rect">
              <a:avLst/>
            </a:prstGeom>
            <a:noFill/>
            <a:ln>
              <a:noFill/>
            </a:ln>
          </p:spPr>
        </p:pic>
        <p:sp>
          <p:nvSpPr>
            <p:cNvPr id="730" name="Google Shape;730;p27"/>
            <p:cNvSpPr txBox="1"/>
            <p:nvPr/>
          </p:nvSpPr>
          <p:spPr>
            <a:xfrm>
              <a:off x="6819070" y="3725496"/>
              <a:ext cx="2256312"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More latency, longer synfire (many neurons fire together seen as vertical lines in raster plot)🡺 Challenge to </a:t>
              </a:r>
              <a:r>
                <a:rPr lang="en-US" sz="1600" u="sng">
                  <a:solidFill>
                    <a:schemeClr val="dk1"/>
                  </a:solidFill>
                  <a:latin typeface="Calibri"/>
                  <a:ea typeface="Calibri"/>
                  <a:cs typeface="Calibri"/>
                  <a:sym typeface="Calibri"/>
                </a:rPr>
                <a:t>phase coding (correlated firing is key) </a:t>
              </a:r>
              <a:endParaRPr/>
            </a:p>
          </p:txBody>
        </p:sp>
      </p:grpSp>
      <p:cxnSp>
        <p:nvCxnSpPr>
          <p:cNvPr id="731" name="Google Shape;731;p27"/>
          <p:cNvCxnSpPr>
            <a:stCxn id="732" idx="2"/>
          </p:cNvCxnSpPr>
          <p:nvPr/>
        </p:nvCxnSpPr>
        <p:spPr>
          <a:xfrm rot="5400000">
            <a:off x="8692243" y="2025552"/>
            <a:ext cx="2040000" cy="628200"/>
          </a:xfrm>
          <a:prstGeom prst="curvedConnector3">
            <a:avLst>
              <a:gd name="adj1" fmla="val 50000"/>
            </a:avLst>
          </a:prstGeom>
          <a:noFill/>
          <a:ln w="38100" cap="flat" cmpd="sng">
            <a:solidFill>
              <a:srgbClr val="FF0000"/>
            </a:solidFill>
            <a:prstDash val="solid"/>
            <a:miter lim="800000"/>
            <a:headEnd type="none" w="sm" len="sm"/>
            <a:tailEnd type="triangle" w="med" len="med"/>
          </a:ln>
        </p:spPr>
      </p:cxnSp>
      <p:sp>
        <p:nvSpPr>
          <p:cNvPr id="732" name="Google Shape;732;p27"/>
          <p:cNvSpPr txBox="1"/>
          <p:nvPr/>
        </p:nvSpPr>
        <p:spPr>
          <a:xfrm>
            <a:off x="9281969" y="673321"/>
            <a:ext cx="14887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Long synfire chain</a:t>
            </a:r>
            <a:endParaRPr/>
          </a:p>
        </p:txBody>
      </p:sp>
      <p:grpSp>
        <p:nvGrpSpPr>
          <p:cNvPr id="733" name="Google Shape;733;p27"/>
          <p:cNvGrpSpPr/>
          <p:nvPr/>
        </p:nvGrpSpPr>
        <p:grpSpPr>
          <a:xfrm>
            <a:off x="6096000" y="1357012"/>
            <a:ext cx="3057844" cy="3445703"/>
            <a:chOff x="4572000" y="1357011"/>
            <a:chExt cx="3057844" cy="3445703"/>
          </a:xfrm>
        </p:grpSpPr>
        <p:sp>
          <p:nvSpPr>
            <p:cNvPr id="734" name="Google Shape;734;p27"/>
            <p:cNvSpPr txBox="1"/>
            <p:nvPr/>
          </p:nvSpPr>
          <p:spPr>
            <a:xfrm>
              <a:off x="6141096" y="1896015"/>
              <a:ext cx="14887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Rare</a:t>
              </a:r>
              <a:endParaRPr/>
            </a:p>
          </p:txBody>
        </p:sp>
        <p:sp>
          <p:nvSpPr>
            <p:cNvPr id="735" name="Google Shape;735;p27"/>
            <p:cNvSpPr txBox="1"/>
            <p:nvPr/>
          </p:nvSpPr>
          <p:spPr>
            <a:xfrm>
              <a:off x="5928273" y="3215699"/>
              <a:ext cx="14887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Dense</a:t>
              </a:r>
              <a:endParaRPr/>
            </a:p>
          </p:txBody>
        </p:sp>
        <p:grpSp>
          <p:nvGrpSpPr>
            <p:cNvPr id="736" name="Google Shape;736;p27"/>
            <p:cNvGrpSpPr/>
            <p:nvPr/>
          </p:nvGrpSpPr>
          <p:grpSpPr>
            <a:xfrm>
              <a:off x="4572000" y="1357011"/>
              <a:ext cx="2382642" cy="3445703"/>
              <a:chOff x="4572000" y="1357011"/>
              <a:chExt cx="2382642" cy="3445703"/>
            </a:xfrm>
          </p:grpSpPr>
          <p:pic>
            <p:nvPicPr>
              <p:cNvPr id="737" name="Google Shape;737;p27"/>
              <p:cNvPicPr preferRelativeResize="0"/>
              <p:nvPr/>
            </p:nvPicPr>
            <p:blipFill rotWithShape="1">
              <a:blip r:embed="rId6">
                <a:alphaModFix/>
              </a:blip>
              <a:srcRect/>
              <a:stretch/>
            </p:blipFill>
            <p:spPr>
              <a:xfrm>
                <a:off x="4572000" y="1357011"/>
                <a:ext cx="2247070" cy="2425977"/>
              </a:xfrm>
              <a:prstGeom prst="rect">
                <a:avLst/>
              </a:prstGeom>
              <a:noFill/>
              <a:ln>
                <a:noFill/>
              </a:ln>
            </p:spPr>
          </p:pic>
          <p:sp>
            <p:nvSpPr>
              <p:cNvPr id="738" name="Google Shape;738;p27"/>
              <p:cNvSpPr txBox="1"/>
              <p:nvPr/>
            </p:nvSpPr>
            <p:spPr>
              <a:xfrm>
                <a:off x="4698330" y="3725496"/>
                <a:ext cx="2256312"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More latency, denser spiking;</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 🡺 Challenge to </a:t>
                </a:r>
                <a:r>
                  <a:rPr lang="en-US" sz="1600" u="sng">
                    <a:solidFill>
                      <a:schemeClr val="dk1"/>
                    </a:solidFill>
                    <a:latin typeface="Calibri"/>
                    <a:ea typeface="Calibri"/>
                    <a:cs typeface="Calibri"/>
                    <a:sym typeface="Calibri"/>
                  </a:rPr>
                  <a:t>rate coding </a:t>
                </a:r>
                <a:endParaRPr/>
              </a:p>
            </p:txBody>
          </p:sp>
          <p:sp>
            <p:nvSpPr>
              <p:cNvPr id="739" name="Google Shape;739;p27"/>
              <p:cNvSpPr txBox="1"/>
              <p:nvPr/>
            </p:nvSpPr>
            <p:spPr>
              <a:xfrm>
                <a:off x="4609089" y="3521462"/>
                <a:ext cx="1031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F0"/>
                    </a:solidFill>
                    <a:latin typeface="Calibri"/>
                    <a:ea typeface="Calibri"/>
                    <a:cs typeface="Calibri"/>
                    <a:sym typeface="Calibri"/>
                  </a:rPr>
                  <a:t>latency</a:t>
                </a:r>
                <a:endParaRPr/>
              </a:p>
            </p:txBody>
          </p:sp>
          <p:cxnSp>
            <p:nvCxnSpPr>
              <p:cNvPr id="740" name="Google Shape;740;p27"/>
              <p:cNvCxnSpPr/>
              <p:nvPr/>
            </p:nvCxnSpPr>
            <p:spPr>
              <a:xfrm rot="10800000" flipH="1">
                <a:off x="5144151" y="3359528"/>
                <a:ext cx="289852" cy="222648"/>
              </a:xfrm>
              <a:prstGeom prst="curvedConnector3">
                <a:avLst>
                  <a:gd name="adj1" fmla="val 50000"/>
                </a:avLst>
              </a:prstGeom>
              <a:noFill/>
              <a:ln w="38100" cap="flat" cmpd="sng">
                <a:solidFill>
                  <a:srgbClr val="00B0F0"/>
                </a:solidFill>
                <a:prstDash val="solid"/>
                <a:miter lim="800000"/>
                <a:headEnd type="none" w="sm" len="sm"/>
                <a:tailEnd type="triangle" w="med" len="med"/>
              </a:ln>
            </p:spPr>
          </p:cxnSp>
        </p:grpSp>
      </p:grpSp>
      <p:sp>
        <p:nvSpPr>
          <p:cNvPr id="741" name="Google Shape;741;p27"/>
          <p:cNvSpPr txBox="1"/>
          <p:nvPr/>
        </p:nvSpPr>
        <p:spPr>
          <a:xfrm>
            <a:off x="1518998" y="5480400"/>
            <a:ext cx="9120842"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Challenge 1: As information was in the beginning, the first spike essentially moved to the beginning i.e Low latency – related to high rate. How do we GENERALIZE? Specifically….see below…</a:t>
            </a:r>
            <a:endParaRPr/>
          </a:p>
          <a:p>
            <a:pPr marL="0" marR="0" lvl="0" indent="0" algn="l" rtl="0">
              <a:spcBef>
                <a:spcPts val="0"/>
              </a:spcBef>
              <a:spcAft>
                <a:spcPts val="0"/>
              </a:spcAft>
              <a:buNone/>
            </a:pPr>
            <a:r>
              <a:rPr lang="en-US" sz="1600">
                <a:solidFill>
                  <a:srgbClr val="FF0000"/>
                </a:solidFill>
                <a:latin typeface="Calibri"/>
                <a:ea typeface="Calibri"/>
                <a:cs typeface="Calibri"/>
                <a:sym typeface="Calibri"/>
              </a:rPr>
              <a:t>Challenge 2: How can we show that 1</a:t>
            </a:r>
            <a:r>
              <a:rPr lang="en-US" sz="1600" baseline="30000">
                <a:solidFill>
                  <a:srgbClr val="FF0000"/>
                </a:solidFill>
                <a:latin typeface="Calibri"/>
                <a:ea typeface="Calibri"/>
                <a:cs typeface="Calibri"/>
                <a:sym typeface="Calibri"/>
              </a:rPr>
              <a:t>st</a:t>
            </a:r>
            <a:r>
              <a:rPr lang="en-US" sz="1600">
                <a:solidFill>
                  <a:srgbClr val="FF0000"/>
                </a:solidFill>
                <a:latin typeface="Calibri"/>
                <a:ea typeface="Calibri"/>
                <a:cs typeface="Calibri"/>
                <a:sym typeface="Calibri"/>
              </a:rPr>
              <a:t> spike (latency reduction) predominates rate coding</a:t>
            </a:r>
            <a:endParaRPr/>
          </a:p>
          <a:p>
            <a:pPr marL="0" marR="0" lvl="0" indent="0" algn="l" rtl="0">
              <a:spcBef>
                <a:spcPts val="0"/>
              </a:spcBef>
              <a:spcAft>
                <a:spcPts val="0"/>
              </a:spcAft>
              <a:buNone/>
            </a:pPr>
            <a:r>
              <a:rPr lang="en-US" sz="1600">
                <a:solidFill>
                  <a:srgbClr val="FF0000"/>
                </a:solidFill>
                <a:latin typeface="Calibri"/>
                <a:ea typeface="Calibri"/>
                <a:cs typeface="Calibri"/>
                <a:sym typeface="Calibri"/>
              </a:rPr>
              <a:t>Challenge 2: How can we show that 1</a:t>
            </a:r>
            <a:r>
              <a:rPr lang="en-US" sz="1600" baseline="30000">
                <a:solidFill>
                  <a:srgbClr val="FF0000"/>
                </a:solidFill>
                <a:latin typeface="Calibri"/>
                <a:ea typeface="Calibri"/>
                <a:cs typeface="Calibri"/>
                <a:sym typeface="Calibri"/>
              </a:rPr>
              <a:t>st</a:t>
            </a:r>
            <a:r>
              <a:rPr lang="en-US" sz="1600">
                <a:solidFill>
                  <a:srgbClr val="FF0000"/>
                </a:solidFill>
                <a:latin typeface="Calibri"/>
                <a:ea typeface="Calibri"/>
                <a:cs typeface="Calibri"/>
                <a:sym typeface="Calibri"/>
              </a:rPr>
              <a:t> spike (latency reduction) predominates temporal/phase coding (sync)</a:t>
            </a:r>
            <a:endParaRPr/>
          </a:p>
          <a:p>
            <a:pPr marL="0" marR="0" lvl="0" indent="0" algn="l" rtl="0">
              <a:spcBef>
                <a:spcPts val="0"/>
              </a:spcBef>
              <a:spcAft>
                <a:spcPts val="0"/>
              </a:spcAft>
              <a:buNone/>
            </a:pPr>
            <a:r>
              <a:rPr lang="en-US" sz="1600">
                <a:solidFill>
                  <a:srgbClr val="FF0000"/>
                </a:solidFill>
                <a:latin typeface="Calibri"/>
                <a:ea typeface="Calibri"/>
                <a:cs typeface="Calibri"/>
                <a:sym typeface="Calibri"/>
              </a:rPr>
              <a:t> </a:t>
            </a:r>
            <a:endParaRPr/>
          </a:p>
        </p:txBody>
      </p:sp>
      <p:grpSp>
        <p:nvGrpSpPr>
          <p:cNvPr id="742" name="Google Shape;742;p27"/>
          <p:cNvGrpSpPr/>
          <p:nvPr/>
        </p:nvGrpSpPr>
        <p:grpSpPr>
          <a:xfrm>
            <a:off x="8328152" y="311800"/>
            <a:ext cx="1488748" cy="1959875"/>
            <a:chOff x="6804152" y="311799"/>
            <a:chExt cx="1488748" cy="1959875"/>
          </a:xfrm>
        </p:grpSpPr>
        <p:sp>
          <p:nvSpPr>
            <p:cNvPr id="743" name="Google Shape;743;p27"/>
            <p:cNvSpPr txBox="1"/>
            <p:nvPr/>
          </p:nvSpPr>
          <p:spPr>
            <a:xfrm>
              <a:off x="6804152" y="311799"/>
              <a:ext cx="14887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F0"/>
                  </a:solidFill>
                  <a:latin typeface="Calibri"/>
                  <a:ea typeface="Calibri"/>
                  <a:cs typeface="Calibri"/>
                  <a:sym typeface="Calibri"/>
                </a:rPr>
                <a:t>Short synfire chain</a:t>
              </a:r>
              <a:endParaRPr/>
            </a:p>
          </p:txBody>
        </p:sp>
        <p:cxnSp>
          <p:nvCxnSpPr>
            <p:cNvPr id="744" name="Google Shape;744;p27"/>
            <p:cNvCxnSpPr/>
            <p:nvPr/>
          </p:nvCxnSpPr>
          <p:spPr>
            <a:xfrm rot="-5400000" flipH="1">
              <a:off x="7054498" y="1452158"/>
              <a:ext cx="1313545" cy="325488"/>
            </a:xfrm>
            <a:prstGeom prst="curvedConnector3">
              <a:avLst>
                <a:gd name="adj1" fmla="val 50000"/>
              </a:avLst>
            </a:prstGeom>
            <a:noFill/>
            <a:ln w="38100" cap="flat" cmpd="sng">
              <a:solidFill>
                <a:srgbClr val="00B0F0"/>
              </a:solidFill>
              <a:prstDash val="solid"/>
              <a:miter lim="8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29"/>
          <p:cNvSpPr txBox="1">
            <a:spLocks noGrp="1"/>
          </p:cNvSpPr>
          <p:nvPr>
            <p:ph type="title"/>
          </p:nvPr>
        </p:nvSpPr>
        <p:spPr>
          <a:xfrm>
            <a:off x="838200" y="263252"/>
            <a:ext cx="10515600" cy="680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Selectivity </a:t>
            </a:r>
            <a:endParaRPr/>
          </a:p>
        </p:txBody>
      </p:sp>
      <p:sp>
        <p:nvSpPr>
          <p:cNvPr id="776" name="Google Shape;77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777" name="Google Shape;77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778" name="Google Shape;77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779" name="Google Shape;779;p29"/>
          <p:cNvSpPr txBox="1"/>
          <p:nvPr/>
        </p:nvSpPr>
        <p:spPr>
          <a:xfrm>
            <a:off x="1524001" y="914400"/>
            <a:ext cx="4772382" cy="64633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During learning time,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1,000 uniform </a:t>
            </a:r>
            <a:r>
              <a:rPr lang="en-US" sz="1800" u="sng">
                <a:solidFill>
                  <a:schemeClr val="dk1"/>
                </a:solidFill>
                <a:latin typeface="Calibri"/>
                <a:ea typeface="Calibri"/>
                <a:cs typeface="Calibri"/>
                <a:sym typeface="Calibri"/>
              </a:rPr>
              <a:t>target</a:t>
            </a:r>
            <a:r>
              <a:rPr lang="en-US" sz="1800">
                <a:solidFill>
                  <a:schemeClr val="dk1"/>
                </a:solidFill>
                <a:latin typeface="Calibri"/>
                <a:ea typeface="Calibri"/>
                <a:cs typeface="Calibri"/>
                <a:sym typeface="Calibri"/>
              </a:rPr>
              <a:t> signal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add  50,000 random </a:t>
            </a:r>
            <a:r>
              <a:rPr lang="en-US" sz="1800" u="sng">
                <a:solidFill>
                  <a:schemeClr val="dk1"/>
                </a:solidFill>
                <a:latin typeface="Calibri"/>
                <a:ea typeface="Calibri"/>
                <a:cs typeface="Calibri"/>
                <a:sym typeface="Calibri"/>
              </a:rPr>
              <a:t>distractor </a:t>
            </a:r>
            <a:r>
              <a:rPr lang="en-US" sz="1800">
                <a:solidFill>
                  <a:schemeClr val="dk1"/>
                </a:solidFill>
                <a:latin typeface="Calibri"/>
                <a:ea typeface="Calibri"/>
                <a:cs typeface="Calibri"/>
                <a:sym typeface="Calibri"/>
              </a:rPr>
              <a:t>signal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How to classify accuracy?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Single spike 🡺 rate cannot be used to differentiate (single output spike)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Latency of spike 🡺 spiking before a certain time 🡺 correct / speedy classification</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 f(%true positive)– f(%false positive)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Initially, target signal was producing less spikes;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After training,  target signal was showing more spikes. </a:t>
            </a:r>
            <a:endParaRPr/>
          </a:p>
          <a:p>
            <a:pPr marL="0" marR="0" lvl="0" indent="0" algn="l" rtl="0">
              <a:spcBef>
                <a:spcPts val="0"/>
              </a:spcBef>
              <a:spcAft>
                <a:spcPts val="0"/>
              </a:spcAft>
              <a:buNone/>
            </a:pP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Why do you think selectivity is improved?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Only some synapses are strongly potentiated due to training signal; random signals wont have same synapses firing as learnt signal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80" name="Google Shape;780;p29"/>
          <p:cNvPicPr preferRelativeResize="0"/>
          <p:nvPr/>
        </p:nvPicPr>
        <p:blipFill rotWithShape="1">
          <a:blip r:embed="rId3">
            <a:alphaModFix/>
          </a:blip>
          <a:srcRect/>
          <a:stretch/>
        </p:blipFill>
        <p:spPr>
          <a:xfrm>
            <a:off x="8010239" y="116649"/>
            <a:ext cx="2443708" cy="2953122"/>
          </a:xfrm>
          <a:prstGeom prst="rect">
            <a:avLst/>
          </a:prstGeom>
          <a:noFill/>
          <a:ln>
            <a:noFill/>
          </a:ln>
        </p:spPr>
      </p:pic>
      <p:pic>
        <p:nvPicPr>
          <p:cNvPr id="781" name="Google Shape;781;p29"/>
          <p:cNvPicPr preferRelativeResize="0"/>
          <p:nvPr/>
        </p:nvPicPr>
        <p:blipFill rotWithShape="1">
          <a:blip r:embed="rId4">
            <a:alphaModFix/>
          </a:blip>
          <a:srcRect/>
          <a:stretch/>
        </p:blipFill>
        <p:spPr>
          <a:xfrm>
            <a:off x="6476298" y="3236526"/>
            <a:ext cx="4036962" cy="31996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7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7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79">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79">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79">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79">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79">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79">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a:spLocks noGrp="1"/>
          </p:cNvSpPr>
          <p:nvPr>
            <p:ph type="title"/>
          </p:nvPr>
        </p:nvSpPr>
        <p:spPr>
          <a:xfrm>
            <a:off x="838200" y="17975"/>
            <a:ext cx="10515600" cy="8230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Number of Neurons/Bodyweight</a:t>
            </a:r>
            <a:endParaRPr/>
          </a:p>
        </p:txBody>
      </p:sp>
      <p:pic>
        <p:nvPicPr>
          <p:cNvPr id="105" name="Google Shape;105;p3"/>
          <p:cNvPicPr preferRelativeResize="0">
            <a:picLocks noGrp="1"/>
          </p:cNvPicPr>
          <p:nvPr>
            <p:ph type="body" idx="1"/>
          </p:nvPr>
        </p:nvPicPr>
        <p:blipFill rotWithShape="1">
          <a:blip r:embed="rId3">
            <a:alphaModFix/>
          </a:blip>
          <a:srcRect/>
          <a:stretch/>
        </p:blipFill>
        <p:spPr>
          <a:xfrm>
            <a:off x="1624692" y="926998"/>
            <a:ext cx="4762500" cy="5391150"/>
          </a:xfrm>
          <a:prstGeom prst="rect">
            <a:avLst/>
          </a:prstGeom>
          <a:noFill/>
          <a:ln>
            <a:noFill/>
          </a:ln>
        </p:spPr>
      </p:pic>
      <p:sp>
        <p:nvSpPr>
          <p:cNvPr id="106" name="Google Shape;106;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107" name="Google Shape;107;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108" name="Google Shape;108;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dirty="0"/>
              <a:t>3</a:t>
            </a:fld>
            <a:endParaRPr dirty="0"/>
          </a:p>
        </p:txBody>
      </p:sp>
      <p:sp>
        <p:nvSpPr>
          <p:cNvPr id="109" name="Google Shape;109;p3"/>
          <p:cNvSpPr/>
          <p:nvPr/>
        </p:nvSpPr>
        <p:spPr>
          <a:xfrm>
            <a:off x="6781800" y="1916333"/>
            <a:ext cx="4572000" cy="1462452"/>
          </a:xfrm>
          <a:prstGeom prst="rect">
            <a:avLst/>
          </a:prstGeom>
          <a:blipFill rotWithShape="1">
            <a:blip r:embed="rId4">
              <a:alphaModFix/>
            </a:blip>
            <a:stretch>
              <a:fillRect l="-1465"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0"/>
          <p:cNvSpPr txBox="1">
            <a:spLocks noGrp="1"/>
          </p:cNvSpPr>
          <p:nvPr>
            <p:ph type="title"/>
          </p:nvPr>
        </p:nvSpPr>
        <p:spPr>
          <a:xfrm>
            <a:off x="838200" y="-86446"/>
            <a:ext cx="10515600" cy="7482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IF vs LIF</a:t>
            </a:r>
            <a:endParaRPr/>
          </a:p>
        </p:txBody>
      </p:sp>
      <p:sp>
        <p:nvSpPr>
          <p:cNvPr id="787" name="Google Shape;78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788" name="Google Shape;78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789" name="Google Shape;78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790" name="Google Shape;790;p30"/>
          <p:cNvPicPr preferRelativeResize="0"/>
          <p:nvPr/>
        </p:nvPicPr>
        <p:blipFill rotWithShape="1">
          <a:blip r:embed="rId3">
            <a:alphaModFix/>
          </a:blip>
          <a:srcRect/>
          <a:stretch/>
        </p:blipFill>
        <p:spPr>
          <a:xfrm>
            <a:off x="1923655" y="758084"/>
            <a:ext cx="3083761" cy="2984016"/>
          </a:xfrm>
          <a:prstGeom prst="rect">
            <a:avLst/>
          </a:prstGeom>
          <a:noFill/>
          <a:ln>
            <a:noFill/>
          </a:ln>
        </p:spPr>
      </p:pic>
      <p:pic>
        <p:nvPicPr>
          <p:cNvPr id="791" name="Google Shape;791;p30"/>
          <p:cNvPicPr preferRelativeResize="0"/>
          <p:nvPr/>
        </p:nvPicPr>
        <p:blipFill rotWithShape="1">
          <a:blip r:embed="rId4">
            <a:alphaModFix/>
          </a:blip>
          <a:srcRect t="10593"/>
          <a:stretch/>
        </p:blipFill>
        <p:spPr>
          <a:xfrm>
            <a:off x="5434963" y="251292"/>
            <a:ext cx="2592995" cy="2801574"/>
          </a:xfrm>
          <a:prstGeom prst="rect">
            <a:avLst/>
          </a:prstGeom>
          <a:noFill/>
          <a:ln>
            <a:noFill/>
          </a:ln>
        </p:spPr>
      </p:pic>
      <p:sp>
        <p:nvSpPr>
          <p:cNvPr id="792" name="Google Shape;792;p30"/>
          <p:cNvSpPr txBox="1"/>
          <p:nvPr/>
        </p:nvSpPr>
        <p:spPr>
          <a:xfrm>
            <a:off x="7947947" y="251292"/>
            <a:ext cx="262813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20 Hz signal = 10 spikes / 500ms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5 Hz spontaneous= 2.5 spikes / 500ms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5ms jitter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3" name="Google Shape;793;p30"/>
          <p:cNvSpPr txBox="1"/>
          <p:nvPr/>
        </p:nvSpPr>
        <p:spPr>
          <a:xfrm>
            <a:off x="1725104" y="535700"/>
            <a:ext cx="4315121" cy="369332"/>
          </a:xfrm>
          <a:prstGeom prst="rect">
            <a:avLst/>
          </a:prstGeom>
          <a:blipFill rotWithShape="1">
            <a:blip r:embed="rId5">
              <a:alphaModFix/>
            </a:blip>
            <a:stretch>
              <a:fillRect l="-1270" t="-9999" b="-2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794" name="Google Shape;794;p30"/>
          <p:cNvPicPr preferRelativeResize="0"/>
          <p:nvPr/>
        </p:nvPicPr>
        <p:blipFill rotWithShape="1">
          <a:blip r:embed="rId6">
            <a:alphaModFix/>
          </a:blip>
          <a:srcRect/>
          <a:stretch/>
        </p:blipFill>
        <p:spPr>
          <a:xfrm>
            <a:off x="1764292" y="3410266"/>
            <a:ext cx="3402484" cy="3259358"/>
          </a:xfrm>
          <a:prstGeom prst="rect">
            <a:avLst/>
          </a:prstGeom>
          <a:noFill/>
          <a:ln>
            <a:noFill/>
          </a:ln>
        </p:spPr>
      </p:pic>
      <p:sp>
        <p:nvSpPr>
          <p:cNvPr id="795" name="Google Shape;795;p30"/>
          <p:cNvSpPr txBox="1"/>
          <p:nvPr/>
        </p:nvSpPr>
        <p:spPr>
          <a:xfrm>
            <a:off x="2252251" y="3967250"/>
            <a:ext cx="2854368" cy="369332"/>
          </a:xfrm>
          <a:prstGeom prst="rect">
            <a:avLst/>
          </a:prstGeom>
          <a:blipFill rotWithShape="1">
            <a:blip r:embed="rId7">
              <a:alphaModFix/>
            </a:blip>
            <a:stretch>
              <a:fillRect l="-1704" t="-9999" b="-2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96" name="Google Shape;796;p30"/>
          <p:cNvSpPr txBox="1"/>
          <p:nvPr/>
        </p:nvSpPr>
        <p:spPr>
          <a:xfrm>
            <a:off x="5098143" y="5774914"/>
            <a:ext cx="90753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1</a:t>
            </a:r>
            <a:r>
              <a:rPr lang="en-US" sz="1800" baseline="30000">
                <a:solidFill>
                  <a:srgbClr val="FF0000"/>
                </a:solidFill>
                <a:latin typeface="Calibri"/>
                <a:ea typeface="Calibri"/>
                <a:cs typeface="Calibri"/>
                <a:sym typeface="Calibri"/>
              </a:rPr>
              <a:t>st</a:t>
            </a:r>
            <a:r>
              <a:rPr lang="en-US" sz="1800">
                <a:solidFill>
                  <a:srgbClr val="FF0000"/>
                </a:solidFill>
                <a:latin typeface="Calibri"/>
                <a:ea typeface="Calibri"/>
                <a:cs typeface="Calibri"/>
                <a:sym typeface="Calibri"/>
              </a:rPr>
              <a:t> spike</a:t>
            </a:r>
            <a:endParaRPr/>
          </a:p>
        </p:txBody>
      </p:sp>
      <p:cxnSp>
        <p:nvCxnSpPr>
          <p:cNvPr id="797" name="Google Shape;797;p30"/>
          <p:cNvCxnSpPr/>
          <p:nvPr/>
        </p:nvCxnSpPr>
        <p:spPr>
          <a:xfrm rot="10800000">
            <a:off x="2552779" y="5039983"/>
            <a:ext cx="2707200" cy="733800"/>
          </a:xfrm>
          <a:prstGeom prst="curvedConnector3">
            <a:avLst>
              <a:gd name="adj1" fmla="val 50000"/>
            </a:avLst>
          </a:prstGeom>
          <a:noFill/>
          <a:ln w="38100" cap="flat" cmpd="sng">
            <a:solidFill>
              <a:srgbClr val="FF0000"/>
            </a:solidFill>
            <a:prstDash val="solid"/>
            <a:miter lim="800000"/>
            <a:headEnd type="none" w="sm" len="sm"/>
            <a:tailEnd type="triangle" w="med" len="med"/>
          </a:ln>
        </p:spPr>
      </p:cxnSp>
      <p:cxnSp>
        <p:nvCxnSpPr>
          <p:cNvPr id="798" name="Google Shape;798;p30"/>
          <p:cNvCxnSpPr/>
          <p:nvPr/>
        </p:nvCxnSpPr>
        <p:spPr>
          <a:xfrm rot="10800000">
            <a:off x="3695570" y="4355978"/>
            <a:ext cx="1711500" cy="317700"/>
          </a:xfrm>
          <a:prstGeom prst="curvedConnector3">
            <a:avLst>
              <a:gd name="adj1" fmla="val 50000"/>
            </a:avLst>
          </a:prstGeom>
          <a:noFill/>
          <a:ln w="38100" cap="flat" cmpd="sng">
            <a:solidFill>
              <a:srgbClr val="FF0000"/>
            </a:solidFill>
            <a:prstDash val="solid"/>
            <a:miter lim="800000"/>
            <a:headEnd type="none" w="sm" len="sm"/>
            <a:tailEnd type="triangle" w="med" len="med"/>
          </a:ln>
        </p:spPr>
      </p:cxnSp>
      <p:sp>
        <p:nvSpPr>
          <p:cNvPr id="799" name="Google Shape;799;p30"/>
          <p:cNvSpPr txBox="1"/>
          <p:nvPr/>
        </p:nvSpPr>
        <p:spPr>
          <a:xfrm>
            <a:off x="5166776" y="4642178"/>
            <a:ext cx="8734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2</a:t>
            </a:r>
            <a:r>
              <a:rPr lang="en-US" sz="1800" baseline="30000">
                <a:solidFill>
                  <a:srgbClr val="FF0000"/>
                </a:solidFill>
                <a:latin typeface="Calibri"/>
                <a:ea typeface="Calibri"/>
                <a:cs typeface="Calibri"/>
                <a:sym typeface="Calibri"/>
              </a:rPr>
              <a:t>nd</a:t>
            </a:r>
            <a:r>
              <a:rPr lang="en-US" sz="1800">
                <a:solidFill>
                  <a:srgbClr val="FF0000"/>
                </a:solidFill>
                <a:latin typeface="Calibri"/>
                <a:ea typeface="Calibri"/>
                <a:cs typeface="Calibri"/>
                <a:sym typeface="Calibri"/>
              </a:rPr>
              <a:t> spike</a:t>
            </a:r>
            <a:endParaRPr/>
          </a:p>
        </p:txBody>
      </p:sp>
      <p:sp>
        <p:nvSpPr>
          <p:cNvPr id="800" name="Google Shape;800;p30"/>
          <p:cNvSpPr txBox="1"/>
          <p:nvPr/>
        </p:nvSpPr>
        <p:spPr>
          <a:xfrm>
            <a:off x="5687526" y="3052866"/>
            <a:ext cx="4981503" cy="3416320"/>
          </a:xfrm>
          <a:prstGeom prst="rect">
            <a:avLst/>
          </a:prstGeom>
          <a:blipFill rotWithShape="1">
            <a:blip r:embed="rId8">
              <a:alphaModFix/>
            </a:blip>
            <a:stretch>
              <a:fillRect l="-1100" t="-1070" r="-1590" b="-196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31"/>
          <p:cNvSpPr txBox="1">
            <a:spLocks noGrp="1"/>
          </p:cNvSpPr>
          <p:nvPr>
            <p:ph type="title"/>
          </p:nvPr>
        </p:nvSpPr>
        <p:spPr>
          <a:xfrm>
            <a:off x="2152650" y="215174"/>
            <a:ext cx="7886700" cy="74824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Random starting membrane potentials</a:t>
            </a:r>
            <a:endParaRPr/>
          </a:p>
        </p:txBody>
      </p:sp>
      <p:sp>
        <p:nvSpPr>
          <p:cNvPr id="806" name="Google Shape;80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807" name="Google Shape;80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808" name="Google Shape;80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809" name="Google Shape;809;p31"/>
          <p:cNvPicPr preferRelativeResize="0"/>
          <p:nvPr/>
        </p:nvPicPr>
        <p:blipFill rotWithShape="1">
          <a:blip r:embed="rId3">
            <a:alphaModFix/>
          </a:blip>
          <a:srcRect/>
          <a:stretch/>
        </p:blipFill>
        <p:spPr>
          <a:xfrm>
            <a:off x="4643650" y="1200140"/>
            <a:ext cx="6124575" cy="4829175"/>
          </a:xfrm>
          <a:prstGeom prst="rect">
            <a:avLst/>
          </a:prstGeom>
          <a:noFill/>
          <a:ln>
            <a:noFill/>
          </a:ln>
        </p:spPr>
      </p:pic>
      <p:sp>
        <p:nvSpPr>
          <p:cNvPr id="810" name="Google Shape;810;p31"/>
          <p:cNvSpPr txBox="1"/>
          <p:nvPr/>
        </p:nvSpPr>
        <p:spPr>
          <a:xfrm>
            <a:off x="1524001" y="1211181"/>
            <a:ext cx="3119649" cy="4524315"/>
          </a:xfrm>
          <a:prstGeom prst="rect">
            <a:avLst/>
          </a:prstGeom>
          <a:blipFill rotWithShape="1">
            <a:blip r:embed="rId4">
              <a:alphaModFix/>
            </a:blip>
            <a:stretch>
              <a:fillRect l="-1562" t="-80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2"/>
          <p:cNvSpPr txBox="1">
            <a:spLocks noGrp="1"/>
          </p:cNvSpPr>
          <p:nvPr>
            <p:ph type="title"/>
          </p:nvPr>
        </p:nvSpPr>
        <p:spPr>
          <a:xfrm>
            <a:off x="838200" y="-106864"/>
            <a:ext cx="10515600" cy="680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Noisy synapse</a:t>
            </a:r>
            <a:endParaRPr/>
          </a:p>
        </p:txBody>
      </p:sp>
      <p:sp>
        <p:nvSpPr>
          <p:cNvPr id="816" name="Google Shape;81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817" name="Google Shape;817;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818" name="Google Shape;81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819" name="Google Shape;819;p32"/>
          <p:cNvPicPr preferRelativeResize="0"/>
          <p:nvPr/>
        </p:nvPicPr>
        <p:blipFill rotWithShape="1">
          <a:blip r:embed="rId3">
            <a:alphaModFix/>
          </a:blip>
          <a:srcRect t="8930"/>
          <a:stretch/>
        </p:blipFill>
        <p:spPr>
          <a:xfrm>
            <a:off x="2371725" y="1463039"/>
            <a:ext cx="7448550" cy="3287621"/>
          </a:xfrm>
          <a:prstGeom prst="rect">
            <a:avLst/>
          </a:prstGeom>
          <a:noFill/>
          <a:ln>
            <a:noFill/>
          </a:ln>
        </p:spPr>
      </p:pic>
      <p:cxnSp>
        <p:nvCxnSpPr>
          <p:cNvPr id="820" name="Google Shape;820;p32"/>
          <p:cNvCxnSpPr/>
          <p:nvPr/>
        </p:nvCxnSpPr>
        <p:spPr>
          <a:xfrm rot="10800000" flipH="1">
            <a:off x="3143795" y="2664821"/>
            <a:ext cx="1162594" cy="418013"/>
          </a:xfrm>
          <a:prstGeom prst="straightConnector1">
            <a:avLst/>
          </a:prstGeom>
          <a:noFill/>
          <a:ln w="9525" cap="flat" cmpd="sng">
            <a:solidFill>
              <a:srgbClr val="FF0000"/>
            </a:solidFill>
            <a:prstDash val="solid"/>
            <a:miter lim="800000"/>
            <a:headEnd type="none" w="sm" len="sm"/>
            <a:tailEnd type="none" w="sm" len="sm"/>
          </a:ln>
        </p:spPr>
      </p:cxnSp>
      <p:cxnSp>
        <p:nvCxnSpPr>
          <p:cNvPr id="821" name="Google Shape;821;p32"/>
          <p:cNvCxnSpPr/>
          <p:nvPr/>
        </p:nvCxnSpPr>
        <p:spPr>
          <a:xfrm rot="10800000" flipH="1">
            <a:off x="4306389" y="3082834"/>
            <a:ext cx="1123406" cy="679269"/>
          </a:xfrm>
          <a:prstGeom prst="straightConnector1">
            <a:avLst/>
          </a:prstGeom>
          <a:noFill/>
          <a:ln w="9525" cap="flat" cmpd="sng">
            <a:solidFill>
              <a:srgbClr val="FF0000"/>
            </a:solidFill>
            <a:prstDash val="solid"/>
            <a:miter lim="800000"/>
            <a:headEnd type="none" w="sm" len="sm"/>
            <a:tailEnd type="none" w="sm" len="sm"/>
          </a:ln>
        </p:spPr>
      </p:cxnSp>
      <p:sp>
        <p:nvSpPr>
          <p:cNvPr id="822" name="Google Shape;822;p32"/>
          <p:cNvSpPr/>
          <p:nvPr/>
        </p:nvSpPr>
        <p:spPr>
          <a:xfrm>
            <a:off x="3879399" y="2216905"/>
            <a:ext cx="426991" cy="865928"/>
          </a:xfrm>
          <a:custGeom>
            <a:avLst/>
            <a:gdLst/>
            <a:ahLst/>
            <a:cxnLst/>
            <a:rect l="l" t="t" r="r" b="b"/>
            <a:pathLst>
              <a:path w="423998" h="522514" extrusionOk="0">
                <a:moveTo>
                  <a:pt x="418193" y="0"/>
                </a:moveTo>
                <a:cubicBezTo>
                  <a:pt x="426901" y="6531"/>
                  <a:pt x="435610" y="13063"/>
                  <a:pt x="365942" y="65314"/>
                </a:cubicBezTo>
                <a:cubicBezTo>
                  <a:pt x="296274" y="117565"/>
                  <a:pt x="-8526" y="237309"/>
                  <a:pt x="182" y="313509"/>
                </a:cubicBezTo>
                <a:cubicBezTo>
                  <a:pt x="8890" y="389709"/>
                  <a:pt x="213541" y="456111"/>
                  <a:pt x="418193" y="522514"/>
                </a:cubicBezTo>
              </a:path>
            </a:pathLst>
          </a:custGeom>
          <a:solidFill>
            <a:srgbClr val="FF0000">
              <a:alpha val="29019"/>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3" name="Google Shape;823;p32"/>
          <p:cNvSpPr txBox="1"/>
          <p:nvPr/>
        </p:nvSpPr>
        <p:spPr>
          <a:xfrm>
            <a:off x="2817224" y="674310"/>
            <a:ext cx="599585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synaptic update was offset by a Gaussian noise to mimic biological STDP (Bi &amp; Poo 1998)</a:t>
            </a:r>
            <a:endParaRPr/>
          </a:p>
        </p:txBody>
      </p:sp>
      <p:sp>
        <p:nvSpPr>
          <p:cNvPr id="824" name="Google Shape;824;p32"/>
          <p:cNvSpPr/>
          <p:nvPr/>
        </p:nvSpPr>
        <p:spPr>
          <a:xfrm>
            <a:off x="2152650" y="4696459"/>
            <a:ext cx="8214904" cy="14772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These idealities post-pone convergence to low latency! But convergence will occur!</a:t>
            </a:r>
            <a:endParaRPr lang="en-US">
              <a:solidFill>
                <a:schemeClr val="dk1"/>
              </a:solidFill>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Come up with reasons for above observation.</a:t>
            </a:r>
            <a:endParaRPr/>
          </a:p>
          <a:p>
            <a:r>
              <a:rPr lang="en-US" sz="1800">
                <a:solidFill>
                  <a:schemeClr val="dk1"/>
                </a:solidFill>
                <a:latin typeface="Calibri"/>
                <a:ea typeface="Calibri"/>
                <a:cs typeface="Calibri"/>
                <a:sym typeface="Calibri"/>
              </a:rPr>
              <a:t>On the </a:t>
            </a:r>
            <a:r>
              <a:rPr lang="en-US" sz="1800" err="1">
                <a:solidFill>
                  <a:schemeClr val="dk1"/>
                </a:solidFill>
                <a:latin typeface="Calibri"/>
                <a:ea typeface="Calibri"/>
                <a:cs typeface="Calibri"/>
                <a:sym typeface="Calibri"/>
              </a:rPr>
              <a:t>determinstic</a:t>
            </a:r>
            <a:r>
              <a:rPr lang="en-US" sz="1800">
                <a:solidFill>
                  <a:schemeClr val="dk1"/>
                </a:solidFill>
                <a:latin typeface="Calibri"/>
                <a:ea typeface="Calibri"/>
                <a:cs typeface="Calibri"/>
                <a:sym typeface="Calibri"/>
              </a:rPr>
              <a:t> STDP will average out assuming higher STDP rate; but saturation will define final weight.</a:t>
            </a:r>
            <a:endParaRPr lang="en-US">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838200" y="102843"/>
            <a:ext cx="10515600" cy="680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Neural Network</a:t>
            </a:r>
            <a:endParaRPr/>
          </a:p>
        </p:txBody>
      </p:sp>
      <p:sp>
        <p:nvSpPr>
          <p:cNvPr id="115" name="Google Shape;11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116" name="Google Shape;11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117" name="Google Shape;11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18" name="Google Shape;118;p4" descr="Image result for fully connected neural network"/>
          <p:cNvPicPr preferRelativeResize="0"/>
          <p:nvPr/>
        </p:nvPicPr>
        <p:blipFill rotWithShape="1">
          <a:blip r:embed="rId3">
            <a:alphaModFix/>
          </a:blip>
          <a:srcRect/>
          <a:stretch/>
        </p:blipFill>
        <p:spPr>
          <a:xfrm>
            <a:off x="2643571" y="1341472"/>
            <a:ext cx="4863218" cy="2385498"/>
          </a:xfrm>
          <a:prstGeom prst="rect">
            <a:avLst/>
          </a:prstGeom>
          <a:noFill/>
          <a:ln>
            <a:noFill/>
          </a:ln>
        </p:spPr>
      </p:pic>
      <p:sp>
        <p:nvSpPr>
          <p:cNvPr id="119" name="Google Shape;119;p4"/>
          <p:cNvSpPr txBox="1"/>
          <p:nvPr/>
        </p:nvSpPr>
        <p:spPr>
          <a:xfrm>
            <a:off x="2582091" y="3814356"/>
            <a:ext cx="4924698"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Fully connected between layers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Layers</a:t>
            </a:r>
            <a:endParaRPr/>
          </a:p>
          <a:p>
            <a:pPr marL="800100" marR="0" lvl="1" indent="-342900" algn="l" rtl="0">
              <a:spcBef>
                <a:spcPts val="0"/>
              </a:spcBef>
              <a:spcAft>
                <a:spcPts val="0"/>
              </a:spcAft>
              <a:buClr>
                <a:schemeClr val="dk1"/>
              </a:buClr>
              <a:buSzPts val="1800"/>
              <a:buFont typeface="Calibri"/>
              <a:buAutoNum type="arabicPeriod"/>
            </a:pPr>
            <a:r>
              <a:rPr lang="en-US" sz="1800" b="0" i="0" u="none" strike="noStrike" cap="none">
                <a:solidFill>
                  <a:schemeClr val="dk1"/>
                </a:solidFill>
                <a:latin typeface="Calibri"/>
                <a:ea typeface="Calibri"/>
                <a:cs typeface="Calibri"/>
                <a:sym typeface="Calibri"/>
              </a:rPr>
              <a:t>Input layer</a:t>
            </a:r>
            <a:endParaRPr/>
          </a:p>
          <a:p>
            <a:pPr marL="800100" marR="0" lvl="1" indent="-228600" algn="l" rtl="0">
              <a:spcBef>
                <a:spcPts val="0"/>
              </a:spcBef>
              <a:spcAft>
                <a:spcPts val="0"/>
              </a:spcAft>
              <a:buClr>
                <a:schemeClr val="dk1"/>
              </a:buClr>
              <a:buSzPts val="1800"/>
              <a:buFont typeface="Calibri"/>
              <a:buNone/>
            </a:pPr>
            <a:endParaRPr sz="1800" b="0" i="0" u="none" strike="noStrike" cap="none">
              <a:solidFill>
                <a:srgbClr val="FF0000"/>
              </a:solidFill>
              <a:latin typeface="Calibri"/>
              <a:ea typeface="Calibri"/>
              <a:cs typeface="Calibri"/>
              <a:sym typeface="Calibri"/>
            </a:endParaRPr>
          </a:p>
          <a:p>
            <a:pPr marL="800100" marR="0" lvl="1" indent="-342900" algn="l" rtl="0">
              <a:spcBef>
                <a:spcPts val="0"/>
              </a:spcBef>
              <a:spcAft>
                <a:spcPts val="0"/>
              </a:spcAft>
              <a:buClr>
                <a:srgbClr val="0070C0"/>
              </a:buClr>
              <a:buSzPts val="1800"/>
              <a:buFont typeface="Calibri"/>
              <a:buAutoNum type="arabicPeriod"/>
            </a:pPr>
            <a:r>
              <a:rPr lang="en-US" sz="1800" b="0" i="0" u="none" strike="noStrike" cap="none">
                <a:solidFill>
                  <a:srgbClr val="0070C0"/>
                </a:solidFill>
                <a:latin typeface="Calibri"/>
                <a:ea typeface="Calibri"/>
                <a:cs typeface="Calibri"/>
                <a:sym typeface="Calibri"/>
              </a:rPr>
              <a:t>Hidden Layer 1 </a:t>
            </a:r>
            <a:endParaRPr/>
          </a:p>
          <a:p>
            <a:pPr marL="800100" marR="0" lvl="1" indent="-342900" algn="l" rtl="0">
              <a:spcBef>
                <a:spcPts val="0"/>
              </a:spcBef>
              <a:spcAft>
                <a:spcPts val="0"/>
              </a:spcAft>
              <a:buClr>
                <a:srgbClr val="0070C0"/>
              </a:buClr>
              <a:buSzPts val="1800"/>
              <a:buFont typeface="Calibri"/>
              <a:buAutoNum type="arabicPeriod"/>
            </a:pPr>
            <a:r>
              <a:rPr lang="en-US" sz="1800" b="0" i="0" u="none" strike="noStrike" cap="none">
                <a:solidFill>
                  <a:srgbClr val="0070C0"/>
                </a:solidFill>
                <a:latin typeface="Calibri"/>
                <a:ea typeface="Calibri"/>
                <a:cs typeface="Calibri"/>
                <a:sym typeface="Calibri"/>
              </a:rPr>
              <a:t>Hidden Layer 2</a:t>
            </a:r>
            <a:endParaRPr/>
          </a:p>
          <a:p>
            <a:pPr marL="800100" marR="0" lvl="1" indent="-342900" algn="l" rtl="0">
              <a:spcBef>
                <a:spcPts val="0"/>
              </a:spcBef>
              <a:spcAft>
                <a:spcPts val="0"/>
              </a:spcAft>
              <a:buClr>
                <a:srgbClr val="0070C0"/>
              </a:buClr>
              <a:buSzPts val="1800"/>
              <a:buFont typeface="Calibri"/>
              <a:buAutoNum type="arabicPeriod"/>
            </a:pPr>
            <a:r>
              <a:rPr lang="en-US" sz="1800" b="0" i="0" u="none" strike="noStrike" cap="none">
                <a:solidFill>
                  <a:srgbClr val="0070C0"/>
                </a:solidFill>
                <a:latin typeface="Calibri"/>
                <a:ea typeface="Calibri"/>
                <a:cs typeface="Calibri"/>
                <a:sym typeface="Calibri"/>
              </a:rPr>
              <a:t>…</a:t>
            </a:r>
            <a:endParaRPr/>
          </a:p>
          <a:p>
            <a:pPr marL="800100" marR="0" lvl="1" indent="-228600" algn="l" rtl="0">
              <a:spcBef>
                <a:spcPts val="0"/>
              </a:spcBef>
              <a:spcAft>
                <a:spcPts val="0"/>
              </a:spcAft>
              <a:buClr>
                <a:schemeClr val="dk1"/>
              </a:buClr>
              <a:buSzPts val="1800"/>
              <a:buFont typeface="Calibri"/>
              <a:buNone/>
            </a:pPr>
            <a:endParaRPr sz="1800" b="0" i="0" u="none" strike="noStrike" cap="none">
              <a:solidFill>
                <a:srgbClr val="FF0000"/>
              </a:solidFill>
              <a:latin typeface="Calibri"/>
              <a:ea typeface="Calibri"/>
              <a:cs typeface="Calibri"/>
              <a:sym typeface="Calibri"/>
            </a:endParaRPr>
          </a:p>
          <a:p>
            <a:pPr marL="800100" marR="0" lvl="1" indent="-342900" algn="l" rtl="0">
              <a:spcBef>
                <a:spcPts val="0"/>
              </a:spcBef>
              <a:spcAft>
                <a:spcPts val="0"/>
              </a:spcAft>
              <a:buClr>
                <a:schemeClr val="dk1"/>
              </a:buClr>
              <a:buSzPts val="1800"/>
              <a:buFont typeface="Calibri"/>
              <a:buAutoNum type="arabicPeriod"/>
            </a:pPr>
            <a:r>
              <a:rPr lang="en-US" sz="1800" b="0" i="0" u="none" strike="noStrike" cap="none">
                <a:solidFill>
                  <a:schemeClr val="dk1"/>
                </a:solidFill>
                <a:latin typeface="Calibri"/>
                <a:ea typeface="Calibri"/>
                <a:cs typeface="Calibri"/>
                <a:sym typeface="Calibri"/>
              </a:rPr>
              <a:t>Output Layer</a:t>
            </a:r>
            <a:endParaRPr/>
          </a:p>
        </p:txBody>
      </p:sp>
      <p:sp>
        <p:nvSpPr>
          <p:cNvPr id="120" name="Google Shape;120;p4"/>
          <p:cNvSpPr/>
          <p:nvPr/>
        </p:nvSpPr>
        <p:spPr>
          <a:xfrm>
            <a:off x="5522868" y="4845759"/>
            <a:ext cx="211618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Calibri"/>
                <a:ea typeface="Calibri"/>
                <a:cs typeface="Calibri"/>
                <a:sym typeface="Calibri"/>
              </a:rPr>
              <a:t>does not interact directly with external world)</a:t>
            </a:r>
            <a:endParaRPr/>
          </a:p>
        </p:txBody>
      </p:sp>
      <p:sp>
        <p:nvSpPr>
          <p:cNvPr id="121" name="Google Shape;121;p4"/>
          <p:cNvSpPr/>
          <p:nvPr/>
        </p:nvSpPr>
        <p:spPr>
          <a:xfrm>
            <a:off x="5026480" y="4674417"/>
            <a:ext cx="398417" cy="1266014"/>
          </a:xfrm>
          <a:prstGeom prst="rightBrace">
            <a:avLst>
              <a:gd name="adj1" fmla="val 34562"/>
              <a:gd name="adj2" fmla="val 50000"/>
            </a:avLst>
          </a:prstGeom>
          <a:no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4"/>
          <p:cNvSpPr txBox="1"/>
          <p:nvPr/>
        </p:nvSpPr>
        <p:spPr>
          <a:xfrm>
            <a:off x="7604761" y="4069617"/>
            <a:ext cx="297833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Can you see diverging and converging chains?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Many types of connection</a:t>
            </a:r>
            <a:endParaRPr/>
          </a:p>
        </p:txBody>
      </p:sp>
      <p:pic>
        <p:nvPicPr>
          <p:cNvPr id="123" name="Google Shape;123;p4"/>
          <p:cNvPicPr preferRelativeResize="0"/>
          <p:nvPr/>
        </p:nvPicPr>
        <p:blipFill rotWithShape="1">
          <a:blip r:embed="rId4">
            <a:alphaModFix/>
          </a:blip>
          <a:srcRect/>
          <a:stretch/>
        </p:blipFill>
        <p:spPr>
          <a:xfrm>
            <a:off x="2845119" y="609452"/>
            <a:ext cx="4067175" cy="504825"/>
          </a:xfrm>
          <a:prstGeom prst="rect">
            <a:avLst/>
          </a:prstGeom>
          <a:noFill/>
          <a:ln>
            <a:noFill/>
          </a:ln>
        </p:spPr>
      </p:pic>
      <p:sp>
        <p:nvSpPr>
          <p:cNvPr id="124" name="Google Shape;124;p4"/>
          <p:cNvSpPr txBox="1"/>
          <p:nvPr/>
        </p:nvSpPr>
        <p:spPr>
          <a:xfrm>
            <a:off x="6912293" y="625184"/>
            <a:ext cx="20345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Sequential chain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2">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838200" y="8715"/>
            <a:ext cx="10515600" cy="680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Neuronal Spiking Rate</a:t>
            </a:r>
            <a:endParaRPr/>
          </a:p>
        </p:txBody>
      </p:sp>
      <p:sp>
        <p:nvSpPr>
          <p:cNvPr id="130" name="Google Shape;1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131" name="Google Shape;1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132" name="Google Shape;1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33" name="Google Shape;133;p5"/>
          <p:cNvSpPr/>
          <p:nvPr/>
        </p:nvSpPr>
        <p:spPr>
          <a:xfrm>
            <a:off x="6775269" y="592514"/>
            <a:ext cx="41539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Edgar Douglas Adrian 1920.Nobel 1932</a:t>
            </a:r>
            <a:endParaRPr/>
          </a:p>
        </p:txBody>
      </p:sp>
      <p:pic>
        <p:nvPicPr>
          <p:cNvPr id="134" name="Google Shape;134;p5" descr="Image result for Adrian experiment neuron"/>
          <p:cNvPicPr preferRelativeResize="0"/>
          <p:nvPr/>
        </p:nvPicPr>
        <p:blipFill rotWithShape="1">
          <a:blip r:embed="rId3">
            <a:alphaModFix/>
          </a:blip>
          <a:srcRect r="29291"/>
          <a:stretch/>
        </p:blipFill>
        <p:spPr>
          <a:xfrm>
            <a:off x="5670381" y="1829117"/>
            <a:ext cx="1334730" cy="1694820"/>
          </a:xfrm>
          <a:prstGeom prst="rect">
            <a:avLst/>
          </a:prstGeom>
          <a:noFill/>
          <a:ln>
            <a:noFill/>
          </a:ln>
        </p:spPr>
      </p:pic>
      <p:sp>
        <p:nvSpPr>
          <p:cNvPr id="135" name="Google Shape;135;p5"/>
          <p:cNvSpPr/>
          <p:nvPr/>
        </p:nvSpPr>
        <p:spPr>
          <a:xfrm>
            <a:off x="1497875" y="721467"/>
            <a:ext cx="593217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https://backyardbrains.com/experiments/img/AdrianwithColorStretch_web.jpg</a:t>
            </a:r>
            <a:endParaRPr/>
          </a:p>
        </p:txBody>
      </p:sp>
      <p:sp>
        <p:nvSpPr>
          <p:cNvPr id="136" name="Google Shape;136;p5"/>
          <p:cNvSpPr txBox="1"/>
          <p:nvPr/>
        </p:nvSpPr>
        <p:spPr>
          <a:xfrm>
            <a:off x="1555140" y="2760916"/>
            <a:ext cx="3380943"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Listening to neurons by hooking them up to a speaker is like listening to Morse mode: Both signal and gap timing matters!!</a:t>
            </a:r>
            <a:endParaRPr/>
          </a:p>
        </p:txBody>
      </p:sp>
      <p:sp>
        <p:nvSpPr>
          <p:cNvPr id="137" name="Google Shape;137;p5" descr="Image result for SOS morse"/>
          <p:cNvSpPr/>
          <p:nvPr/>
        </p:nvSpPr>
        <p:spPr>
          <a:xfrm>
            <a:off x="-4439401" y="1747508"/>
            <a:ext cx="80264" cy="802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8" name="Google Shape;138;p5" descr="Image result for SOS morse"/>
          <p:cNvPicPr preferRelativeResize="0"/>
          <p:nvPr/>
        </p:nvPicPr>
        <p:blipFill rotWithShape="1">
          <a:blip r:embed="rId4">
            <a:alphaModFix/>
          </a:blip>
          <a:srcRect/>
          <a:stretch/>
        </p:blipFill>
        <p:spPr>
          <a:xfrm>
            <a:off x="1555140" y="1006916"/>
            <a:ext cx="3210535" cy="1805925"/>
          </a:xfrm>
          <a:prstGeom prst="rect">
            <a:avLst/>
          </a:prstGeom>
          <a:noFill/>
          <a:ln>
            <a:noFill/>
          </a:ln>
        </p:spPr>
      </p:pic>
      <p:pic>
        <p:nvPicPr>
          <p:cNvPr id="139" name="Google Shape;139;p5"/>
          <p:cNvPicPr preferRelativeResize="0"/>
          <p:nvPr/>
        </p:nvPicPr>
        <p:blipFill rotWithShape="1">
          <a:blip r:embed="rId5">
            <a:alphaModFix/>
          </a:blip>
          <a:srcRect/>
          <a:stretch/>
        </p:blipFill>
        <p:spPr>
          <a:xfrm>
            <a:off x="1044572" y="4103949"/>
            <a:ext cx="3077914" cy="2511136"/>
          </a:xfrm>
          <a:prstGeom prst="rect">
            <a:avLst/>
          </a:prstGeom>
          <a:noFill/>
          <a:ln>
            <a:noFill/>
          </a:ln>
        </p:spPr>
      </p:pic>
      <p:sp>
        <p:nvSpPr>
          <p:cNvPr id="140" name="Google Shape;140;p5"/>
          <p:cNvSpPr txBox="1"/>
          <p:nvPr/>
        </p:nvSpPr>
        <p:spPr>
          <a:xfrm>
            <a:off x="4465028" y="4884186"/>
            <a:ext cx="612241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Instantaneous Spiking Rate: Average rate of spiking around few spikes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Rate Coding: Encoding information in rates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Receptive field: Input which modulated neuronal spiking rate</a:t>
            </a:r>
            <a:endParaRPr sz="1800" b="1">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FF0000"/>
                </a:solidFill>
                <a:latin typeface="Calibri"/>
                <a:ea typeface="Calibri"/>
                <a:cs typeface="Calibri"/>
                <a:sym typeface="Calibri"/>
              </a:rPr>
              <a:t>What is the receptive field for muscle neuron?</a:t>
            </a:r>
            <a:endParaRPr/>
          </a:p>
        </p:txBody>
      </p:sp>
      <p:sp>
        <p:nvSpPr>
          <p:cNvPr id="141" name="Google Shape;141;p5"/>
          <p:cNvSpPr/>
          <p:nvPr/>
        </p:nvSpPr>
        <p:spPr>
          <a:xfrm>
            <a:off x="2425338" y="4400402"/>
            <a:ext cx="1156063" cy="1531916"/>
          </a:xfrm>
          <a:prstGeom prst="roundRect">
            <a:avLst>
              <a:gd name="adj" fmla="val 16667"/>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2" name="Google Shape;142;p5" descr="Image result for Adrian experiment neuron"/>
          <p:cNvPicPr preferRelativeResize="0"/>
          <p:nvPr/>
        </p:nvPicPr>
        <p:blipFill rotWithShape="1">
          <a:blip r:embed="rId3">
            <a:alphaModFix/>
          </a:blip>
          <a:srcRect l="72723"/>
          <a:stretch/>
        </p:blipFill>
        <p:spPr>
          <a:xfrm>
            <a:off x="10312556" y="692738"/>
            <a:ext cx="1474554" cy="4408840"/>
          </a:xfrm>
          <a:prstGeom prst="rect">
            <a:avLst/>
          </a:prstGeom>
          <a:noFill/>
          <a:ln>
            <a:noFill/>
          </a:ln>
        </p:spPr>
      </p:pic>
      <p:sp>
        <p:nvSpPr>
          <p:cNvPr id="143" name="Google Shape;143;p5"/>
          <p:cNvSpPr/>
          <p:nvPr/>
        </p:nvSpPr>
        <p:spPr>
          <a:xfrm>
            <a:off x="6015318" y="3792071"/>
            <a:ext cx="107576" cy="309282"/>
          </a:xfrm>
          <a:custGeom>
            <a:avLst/>
            <a:gdLst/>
            <a:ahLst/>
            <a:cxnLst/>
            <a:rect l="l" t="t" r="r" b="b"/>
            <a:pathLst>
              <a:path w="107576" h="309282" extrusionOk="0">
                <a:moveTo>
                  <a:pt x="40341" y="0"/>
                </a:moveTo>
                <a:lnTo>
                  <a:pt x="0" y="201705"/>
                </a:lnTo>
                <a:lnTo>
                  <a:pt x="67235" y="309282"/>
                </a:lnTo>
                <a:lnTo>
                  <a:pt x="107576" y="147917"/>
                </a:lnTo>
                <a:lnTo>
                  <a:pt x="67235" y="53788"/>
                </a:lnTo>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6" descr="Image result for visual cortex cat moving bar"/>
          <p:cNvPicPr preferRelativeResize="0"/>
          <p:nvPr/>
        </p:nvPicPr>
        <p:blipFill rotWithShape="1">
          <a:blip r:embed="rId3">
            <a:alphaModFix/>
          </a:blip>
          <a:srcRect l="42381" t="18715"/>
          <a:stretch/>
        </p:blipFill>
        <p:spPr>
          <a:xfrm>
            <a:off x="6536871" y="1187005"/>
            <a:ext cx="3951514" cy="4180892"/>
          </a:xfrm>
          <a:prstGeom prst="rect">
            <a:avLst/>
          </a:prstGeom>
          <a:noFill/>
          <a:ln>
            <a:noFill/>
          </a:ln>
        </p:spPr>
      </p:pic>
      <p:sp>
        <p:nvSpPr>
          <p:cNvPr id="149" name="Google Shape;149;p6"/>
          <p:cNvSpPr txBox="1">
            <a:spLocks noGrp="1"/>
          </p:cNvSpPr>
          <p:nvPr>
            <p:ph type="title"/>
          </p:nvPr>
        </p:nvSpPr>
        <p:spPr>
          <a:xfrm>
            <a:off x="717781" y="22394"/>
            <a:ext cx="9559636" cy="46460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Visual Cortex Rate Coding</a:t>
            </a:r>
            <a:endParaRPr/>
          </a:p>
        </p:txBody>
      </p:sp>
      <p:sp>
        <p:nvSpPr>
          <p:cNvPr id="150" name="Google Shape;15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151" name="Google Shape;15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152" name="Google Shape;15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53" name="Google Shape;153;p6" descr="Image result for visual cortex cat moving bar"/>
          <p:cNvPicPr preferRelativeResize="0"/>
          <p:nvPr/>
        </p:nvPicPr>
        <p:blipFill rotWithShape="1">
          <a:blip r:embed="rId3">
            <a:alphaModFix/>
          </a:blip>
          <a:srcRect t="15992" r="57619"/>
          <a:stretch/>
        </p:blipFill>
        <p:spPr>
          <a:xfrm>
            <a:off x="3581400" y="1018903"/>
            <a:ext cx="2906486" cy="4320979"/>
          </a:xfrm>
          <a:prstGeom prst="rect">
            <a:avLst/>
          </a:prstGeom>
          <a:noFill/>
          <a:ln>
            <a:noFill/>
          </a:ln>
        </p:spPr>
      </p:pic>
      <p:sp>
        <p:nvSpPr>
          <p:cNvPr id="154" name="Google Shape;154;p6"/>
          <p:cNvSpPr/>
          <p:nvPr/>
        </p:nvSpPr>
        <p:spPr>
          <a:xfrm>
            <a:off x="5867400" y="464650"/>
            <a:ext cx="4572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http://www.cns.nyu.edu/~dravid/courses/perception/lecturenotes/V1/lgn-V1.html</a:t>
            </a:r>
            <a:endParaRPr lang="en-US">
              <a:solidFill>
                <a:schemeClr val="dk1"/>
              </a:solidFill>
            </a:endParaRPr>
          </a:p>
        </p:txBody>
      </p:sp>
      <p:sp>
        <p:nvSpPr>
          <p:cNvPr id="155" name="Google Shape;155;p6"/>
          <p:cNvSpPr txBox="1"/>
          <p:nvPr/>
        </p:nvSpPr>
        <p:spPr>
          <a:xfrm>
            <a:off x="2111828" y="4679425"/>
            <a:ext cx="6400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What is the receptive field for visual cortex?</a:t>
            </a:r>
            <a:endParaRPr/>
          </a:p>
        </p:txBody>
      </p:sp>
      <p:sp>
        <p:nvSpPr>
          <p:cNvPr id="156" name="Google Shape;156;p6"/>
          <p:cNvSpPr/>
          <p:nvPr/>
        </p:nvSpPr>
        <p:spPr>
          <a:xfrm>
            <a:off x="7385958" y="2191748"/>
            <a:ext cx="2253343" cy="1752204"/>
          </a:xfrm>
          <a:prstGeom prst="roundRect">
            <a:avLst>
              <a:gd name="adj" fmla="val 16667"/>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6"/>
          <p:cNvSpPr txBox="1"/>
          <p:nvPr/>
        </p:nvSpPr>
        <p:spPr>
          <a:xfrm>
            <a:off x="7010401" y="1171295"/>
            <a:ext cx="378822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5B9BD5"/>
                </a:solidFill>
                <a:latin typeface="Calibri"/>
                <a:ea typeface="Calibri"/>
                <a:cs typeface="Calibri"/>
                <a:sym typeface="Calibri"/>
              </a:rPr>
              <a:t>A Gaussian pdf with orientation is observed</a:t>
            </a:r>
            <a:endParaRPr/>
          </a:p>
        </p:txBody>
      </p:sp>
      <p:pic>
        <p:nvPicPr>
          <p:cNvPr id="158" name="Google Shape;158;p6" descr="http://www.cns.nyu.edu/~david/courses/perception/lecturenotes/V1/LGN-V1-slides/Slide1.jpg"/>
          <p:cNvPicPr preferRelativeResize="0"/>
          <p:nvPr/>
        </p:nvPicPr>
        <p:blipFill rotWithShape="1">
          <a:blip r:embed="rId4">
            <a:alphaModFix/>
          </a:blip>
          <a:srcRect l="9732" t="19295" r="10076" b="10610"/>
          <a:stretch/>
        </p:blipFill>
        <p:spPr>
          <a:xfrm>
            <a:off x="1720932" y="946249"/>
            <a:ext cx="2565541" cy="16819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838200" y="-39834"/>
            <a:ext cx="10515600" cy="56216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a:t>Auditory Coding (Same Rate; Phase Match - synchrony)</a:t>
            </a:r>
            <a:endParaRPr/>
          </a:p>
        </p:txBody>
      </p:sp>
      <p:sp>
        <p:nvSpPr>
          <p:cNvPr id="165" name="Google Shape;16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166" name="Google Shape;16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167" name="Google Shape;16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68" name="Google Shape;168;p7"/>
          <p:cNvPicPr preferRelativeResize="0"/>
          <p:nvPr/>
        </p:nvPicPr>
        <p:blipFill rotWithShape="1">
          <a:blip r:embed="rId3">
            <a:alphaModFix/>
          </a:blip>
          <a:srcRect/>
          <a:stretch/>
        </p:blipFill>
        <p:spPr>
          <a:xfrm>
            <a:off x="1977934" y="1290366"/>
            <a:ext cx="4914900" cy="4629150"/>
          </a:xfrm>
          <a:prstGeom prst="rect">
            <a:avLst/>
          </a:prstGeom>
          <a:noFill/>
          <a:ln>
            <a:noFill/>
          </a:ln>
        </p:spPr>
      </p:pic>
      <p:sp>
        <p:nvSpPr>
          <p:cNvPr id="169" name="Google Shape;169;p7"/>
          <p:cNvSpPr txBox="1"/>
          <p:nvPr/>
        </p:nvSpPr>
        <p:spPr>
          <a:xfrm>
            <a:off x="2152651" y="589561"/>
            <a:ext cx="425685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DeCharms and Merzenich, Nature 1996 </a:t>
            </a:r>
            <a:endParaRPr/>
          </a:p>
        </p:txBody>
      </p:sp>
      <p:cxnSp>
        <p:nvCxnSpPr>
          <p:cNvPr id="170" name="Google Shape;170;p7"/>
          <p:cNvCxnSpPr/>
          <p:nvPr/>
        </p:nvCxnSpPr>
        <p:spPr>
          <a:xfrm rot="10800000">
            <a:off x="2764971" y="1397726"/>
            <a:ext cx="0" cy="522514"/>
          </a:xfrm>
          <a:prstGeom prst="straightConnector1">
            <a:avLst/>
          </a:prstGeom>
          <a:noFill/>
          <a:ln w="9525" cap="flat" cmpd="sng">
            <a:solidFill>
              <a:schemeClr val="accent1"/>
            </a:solidFill>
            <a:prstDash val="solid"/>
            <a:miter lim="800000"/>
            <a:headEnd type="none" w="sm" len="sm"/>
            <a:tailEnd type="triangle" w="med" len="med"/>
          </a:ln>
        </p:spPr>
      </p:cxnSp>
      <p:sp>
        <p:nvSpPr>
          <p:cNvPr id="171" name="Google Shape;171;p7"/>
          <p:cNvSpPr txBox="1"/>
          <p:nvPr/>
        </p:nvSpPr>
        <p:spPr>
          <a:xfrm>
            <a:off x="2314303" y="834246"/>
            <a:ext cx="15348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Envelope of amplitude</a:t>
            </a:r>
            <a:endParaRPr/>
          </a:p>
        </p:txBody>
      </p:sp>
      <p:sp>
        <p:nvSpPr>
          <p:cNvPr id="172" name="Google Shape;172;p7"/>
          <p:cNvSpPr/>
          <p:nvPr/>
        </p:nvSpPr>
        <p:spPr>
          <a:xfrm>
            <a:off x="4084321" y="1528292"/>
            <a:ext cx="1593669" cy="248576"/>
          </a:xfrm>
          <a:custGeom>
            <a:avLst/>
            <a:gdLst/>
            <a:ahLst/>
            <a:cxnLst/>
            <a:rect l="l" t="t" r="r" b="b"/>
            <a:pathLst>
              <a:path w="1593669" h="248576" extrusionOk="0">
                <a:moveTo>
                  <a:pt x="0" y="143754"/>
                </a:moveTo>
                <a:cubicBezTo>
                  <a:pt x="35923" y="105654"/>
                  <a:pt x="71846" y="67554"/>
                  <a:pt x="104503" y="52314"/>
                </a:cubicBezTo>
                <a:cubicBezTo>
                  <a:pt x="137160" y="37074"/>
                  <a:pt x="143692" y="19657"/>
                  <a:pt x="195943" y="52314"/>
                </a:cubicBezTo>
                <a:cubicBezTo>
                  <a:pt x="248194" y="84971"/>
                  <a:pt x="335280" y="256966"/>
                  <a:pt x="418011" y="248257"/>
                </a:cubicBezTo>
                <a:cubicBezTo>
                  <a:pt x="500742" y="239548"/>
                  <a:pt x="600891" y="4416"/>
                  <a:pt x="692331" y="62"/>
                </a:cubicBezTo>
                <a:cubicBezTo>
                  <a:pt x="783771" y="-4292"/>
                  <a:pt x="881742" y="219954"/>
                  <a:pt x="966651" y="222131"/>
                </a:cubicBezTo>
                <a:cubicBezTo>
                  <a:pt x="1051560" y="224308"/>
                  <a:pt x="1119052" y="15302"/>
                  <a:pt x="1201783" y="13125"/>
                </a:cubicBezTo>
                <a:cubicBezTo>
                  <a:pt x="1284514" y="10948"/>
                  <a:pt x="1397726" y="196005"/>
                  <a:pt x="1463040" y="209068"/>
                </a:cubicBezTo>
                <a:cubicBezTo>
                  <a:pt x="1528354" y="222131"/>
                  <a:pt x="1561011" y="156816"/>
                  <a:pt x="1593669" y="91502"/>
                </a:cubicBezTo>
              </a:path>
            </a:pathLst>
          </a:custGeom>
          <a:noFill/>
          <a:ln w="127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7"/>
          <p:cNvSpPr txBox="1"/>
          <p:nvPr/>
        </p:nvSpPr>
        <p:spPr>
          <a:xfrm>
            <a:off x="3081746" y="2089941"/>
            <a:ext cx="38208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Neurons at cortical location A </a:t>
            </a:r>
            <a:endParaRPr/>
          </a:p>
        </p:txBody>
      </p:sp>
      <p:sp>
        <p:nvSpPr>
          <p:cNvPr id="174" name="Google Shape;174;p7"/>
          <p:cNvSpPr txBox="1"/>
          <p:nvPr/>
        </p:nvSpPr>
        <p:spPr>
          <a:xfrm>
            <a:off x="3221083" y="2934669"/>
            <a:ext cx="38208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F0"/>
                </a:solidFill>
                <a:latin typeface="Calibri"/>
                <a:ea typeface="Calibri"/>
                <a:cs typeface="Calibri"/>
                <a:sym typeface="Calibri"/>
              </a:rPr>
              <a:t>Neurons at cortical location B </a:t>
            </a:r>
            <a:endParaRPr/>
          </a:p>
        </p:txBody>
      </p:sp>
      <p:sp>
        <p:nvSpPr>
          <p:cNvPr id="175" name="Google Shape;175;p7"/>
          <p:cNvSpPr txBox="1"/>
          <p:nvPr/>
        </p:nvSpPr>
        <p:spPr>
          <a:xfrm>
            <a:off x="2839537" y="5123022"/>
            <a:ext cx="38742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Rate (t) is different for neuron at</a:t>
            </a:r>
            <a:r>
              <a:rPr lang="en-US" sz="1800">
                <a:solidFill>
                  <a:srgbClr val="FF0000"/>
                </a:solidFill>
                <a:latin typeface="Calibri"/>
                <a:ea typeface="Calibri"/>
                <a:cs typeface="Calibri"/>
                <a:sym typeface="Calibri"/>
              </a:rPr>
              <a:t> A </a:t>
            </a:r>
            <a:r>
              <a:rPr lang="en-US" sz="1800">
                <a:solidFill>
                  <a:schemeClr val="dk1"/>
                </a:solidFill>
                <a:latin typeface="Calibri"/>
                <a:ea typeface="Calibri"/>
                <a:cs typeface="Calibri"/>
                <a:sym typeface="Calibri"/>
              </a:rPr>
              <a:t>vs </a:t>
            </a:r>
            <a:r>
              <a:rPr lang="en-US" sz="1800">
                <a:solidFill>
                  <a:srgbClr val="00B0F0"/>
                </a:solidFill>
                <a:latin typeface="Calibri"/>
                <a:ea typeface="Calibri"/>
                <a:cs typeface="Calibri"/>
                <a:sym typeface="Calibri"/>
              </a:rPr>
              <a:t>B</a:t>
            </a:r>
            <a:endParaRPr/>
          </a:p>
        </p:txBody>
      </p:sp>
      <p:sp>
        <p:nvSpPr>
          <p:cNvPr id="176" name="Google Shape;176;p7"/>
          <p:cNvSpPr txBox="1"/>
          <p:nvPr/>
        </p:nvSpPr>
        <p:spPr>
          <a:xfrm>
            <a:off x="3581401" y="5866256"/>
            <a:ext cx="16524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B9BD5"/>
                </a:solidFill>
                <a:latin typeface="Calibri"/>
                <a:ea typeface="Calibri"/>
                <a:cs typeface="Calibri"/>
                <a:sym typeface="Calibri"/>
              </a:rPr>
              <a:t>Rate coding</a:t>
            </a:r>
            <a:endParaRPr/>
          </a:p>
        </p:txBody>
      </p:sp>
      <p:sp>
        <p:nvSpPr>
          <p:cNvPr id="177" name="Google Shape;177;p7"/>
          <p:cNvSpPr txBox="1"/>
          <p:nvPr/>
        </p:nvSpPr>
        <p:spPr>
          <a:xfrm rot="-5400000">
            <a:off x="1312257" y="4327756"/>
            <a:ext cx="2149652"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Coordinated Firing Rate</a:t>
            </a:r>
            <a:endParaRPr/>
          </a:p>
        </p:txBody>
      </p:sp>
      <p:pic>
        <p:nvPicPr>
          <p:cNvPr id="178" name="Google Shape;178;p7"/>
          <p:cNvPicPr preferRelativeResize="0"/>
          <p:nvPr/>
        </p:nvPicPr>
        <p:blipFill rotWithShape="1">
          <a:blip r:embed="rId4">
            <a:alphaModFix/>
          </a:blip>
          <a:srcRect l="1238"/>
          <a:stretch/>
        </p:blipFill>
        <p:spPr>
          <a:xfrm>
            <a:off x="7039898" y="1670112"/>
            <a:ext cx="3395965" cy="4038600"/>
          </a:xfrm>
          <a:prstGeom prst="rect">
            <a:avLst/>
          </a:prstGeom>
          <a:noFill/>
          <a:ln>
            <a:noFill/>
          </a:ln>
        </p:spPr>
      </p:pic>
      <p:sp>
        <p:nvSpPr>
          <p:cNvPr id="179" name="Google Shape;179;p7"/>
          <p:cNvSpPr txBox="1"/>
          <p:nvPr/>
        </p:nvSpPr>
        <p:spPr>
          <a:xfrm rot="-5400000">
            <a:off x="6346959" y="3918829"/>
            <a:ext cx="13413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Rate change</a:t>
            </a:r>
            <a:endParaRPr/>
          </a:p>
        </p:txBody>
      </p:sp>
      <p:sp>
        <p:nvSpPr>
          <p:cNvPr id="180" name="Google Shape;180;p7"/>
          <p:cNvSpPr txBox="1"/>
          <p:nvPr/>
        </p:nvSpPr>
        <p:spPr>
          <a:xfrm rot="-5400000">
            <a:off x="5963020" y="2030555"/>
            <a:ext cx="19420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Coordinated Rate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txBox="1">
            <a:spLocks noGrp="1"/>
          </p:cNvSpPr>
          <p:nvPr>
            <p:ph type="title"/>
          </p:nvPr>
        </p:nvSpPr>
        <p:spPr>
          <a:xfrm>
            <a:off x="2152650" y="60797"/>
            <a:ext cx="7886700" cy="6463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4000"/>
              <a:buFont typeface="Calibri"/>
              <a:buNone/>
            </a:pPr>
            <a:r>
              <a:rPr lang="en-US" sz="4000"/>
              <a:t>Evidence for rate vs. temporal code.</a:t>
            </a:r>
            <a:endParaRPr/>
          </a:p>
        </p:txBody>
      </p:sp>
      <p:sp>
        <p:nvSpPr>
          <p:cNvPr id="187" name="Google Shape;18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188" name="Google Shape;18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189" name="Google Shape;18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90" name="Google Shape;190;p8"/>
          <p:cNvSpPr txBox="1"/>
          <p:nvPr/>
        </p:nvSpPr>
        <p:spPr>
          <a:xfrm>
            <a:off x="7054487" y="629415"/>
            <a:ext cx="37719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Thorpe Nature 1996</a:t>
            </a:r>
            <a:endParaRPr/>
          </a:p>
        </p:txBody>
      </p:sp>
      <p:sp>
        <p:nvSpPr>
          <p:cNvPr id="191" name="Google Shape;191;p8"/>
          <p:cNvSpPr txBox="1"/>
          <p:nvPr/>
        </p:nvSpPr>
        <p:spPr>
          <a:xfrm>
            <a:off x="6945085" y="841852"/>
            <a:ext cx="3670663"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Animal/No animal is shown for 20ms with various distractions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rgbClr val="0070C0"/>
                </a:solidFill>
                <a:latin typeface="Calibri"/>
                <a:ea typeface="Calibri"/>
                <a:cs typeface="Calibri"/>
                <a:sym typeface="Calibri"/>
              </a:rPr>
              <a:t>Decision about an animal is made 150ms after stimulus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This is too fast for rate coding;</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Decision is made using few spikes; Exact timing is info (not rate)</a:t>
            </a:r>
            <a:endParaRPr/>
          </a:p>
        </p:txBody>
      </p:sp>
      <p:pic>
        <p:nvPicPr>
          <p:cNvPr id="192" name="Google Shape;192;p8"/>
          <p:cNvPicPr preferRelativeResize="0"/>
          <p:nvPr/>
        </p:nvPicPr>
        <p:blipFill rotWithShape="1">
          <a:blip r:embed="rId3">
            <a:alphaModFix/>
          </a:blip>
          <a:srcRect/>
          <a:stretch/>
        </p:blipFill>
        <p:spPr>
          <a:xfrm>
            <a:off x="6752980" y="3634962"/>
            <a:ext cx="3715241" cy="2231295"/>
          </a:xfrm>
          <a:prstGeom prst="rect">
            <a:avLst/>
          </a:prstGeom>
          <a:noFill/>
          <a:ln>
            <a:noFill/>
          </a:ln>
        </p:spPr>
      </p:pic>
      <p:sp>
        <p:nvSpPr>
          <p:cNvPr id="193" name="Google Shape;193;p8"/>
          <p:cNvSpPr txBox="1"/>
          <p:nvPr/>
        </p:nvSpPr>
        <p:spPr>
          <a:xfrm>
            <a:off x="7762383" y="3634962"/>
            <a:ext cx="185492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Event related potential</a:t>
            </a:r>
            <a:endParaRPr/>
          </a:p>
        </p:txBody>
      </p:sp>
      <p:sp>
        <p:nvSpPr>
          <p:cNvPr id="194" name="Google Shape;194;p8"/>
          <p:cNvSpPr txBox="1"/>
          <p:nvPr/>
        </p:nvSpPr>
        <p:spPr>
          <a:xfrm>
            <a:off x="7863620" y="5866256"/>
            <a:ext cx="19161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B9BD5"/>
                </a:solidFill>
                <a:latin typeface="Calibri"/>
                <a:ea typeface="Calibri"/>
                <a:cs typeface="Calibri"/>
                <a:sym typeface="Calibri"/>
              </a:rPr>
              <a:t>Temporal coding</a:t>
            </a:r>
            <a:endParaRPr/>
          </a:p>
        </p:txBody>
      </p:sp>
      <p:pic>
        <p:nvPicPr>
          <p:cNvPr id="195" name="Google Shape;195;p8"/>
          <p:cNvPicPr preferRelativeResize="0"/>
          <p:nvPr/>
        </p:nvPicPr>
        <p:blipFill rotWithShape="1">
          <a:blip r:embed="rId4">
            <a:alphaModFix/>
          </a:blip>
          <a:srcRect/>
          <a:stretch/>
        </p:blipFill>
        <p:spPr>
          <a:xfrm>
            <a:off x="1928262" y="3278520"/>
            <a:ext cx="4105275" cy="2828925"/>
          </a:xfrm>
          <a:prstGeom prst="rect">
            <a:avLst/>
          </a:prstGeom>
          <a:noFill/>
          <a:ln>
            <a:noFill/>
          </a:ln>
        </p:spPr>
      </p:pic>
      <p:pic>
        <p:nvPicPr>
          <p:cNvPr id="196" name="Google Shape;196;p8"/>
          <p:cNvPicPr preferRelativeResize="0"/>
          <p:nvPr/>
        </p:nvPicPr>
        <p:blipFill rotWithShape="1">
          <a:blip r:embed="rId5">
            <a:alphaModFix/>
          </a:blip>
          <a:srcRect/>
          <a:stretch/>
        </p:blipFill>
        <p:spPr>
          <a:xfrm>
            <a:off x="1943928" y="768473"/>
            <a:ext cx="4171950" cy="2695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9"/>
          <p:cNvPicPr preferRelativeResize="0"/>
          <p:nvPr/>
        </p:nvPicPr>
        <p:blipFill rotWithShape="1">
          <a:blip r:embed="rId3">
            <a:alphaModFix/>
          </a:blip>
          <a:srcRect/>
          <a:stretch/>
        </p:blipFill>
        <p:spPr>
          <a:xfrm>
            <a:off x="882478" y="467182"/>
            <a:ext cx="9785522" cy="5111630"/>
          </a:xfrm>
          <a:prstGeom prst="rect">
            <a:avLst/>
          </a:prstGeom>
          <a:noFill/>
          <a:ln>
            <a:noFill/>
          </a:ln>
        </p:spPr>
      </p:pic>
      <p:sp>
        <p:nvSpPr>
          <p:cNvPr id="202" name="Google Shape;202;p9"/>
          <p:cNvSpPr txBox="1">
            <a:spLocks noGrp="1"/>
          </p:cNvSpPr>
          <p:nvPr>
            <p:ph type="title"/>
          </p:nvPr>
        </p:nvSpPr>
        <p:spPr>
          <a:xfrm>
            <a:off x="1752600" y="210978"/>
            <a:ext cx="7886700" cy="7482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a:t>Various types of responses for same input of skin touch – diverse representation </a:t>
            </a:r>
            <a:endParaRPr/>
          </a:p>
        </p:txBody>
      </p:sp>
      <p:sp>
        <p:nvSpPr>
          <p:cNvPr id="203" name="Google Shape;20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8/28/2017</a:t>
            </a:r>
            <a:endParaRPr/>
          </a:p>
        </p:txBody>
      </p:sp>
      <p:sp>
        <p:nvSpPr>
          <p:cNvPr id="204" name="Google Shape;20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EE746 Neuromorphic Engineering U Ganguly</a:t>
            </a:r>
            <a:endParaRPr/>
          </a:p>
        </p:txBody>
      </p:sp>
      <p:sp>
        <p:nvSpPr>
          <p:cNvPr id="205" name="Google Shape;20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06" name="Google Shape;206;p9"/>
          <p:cNvSpPr txBox="1"/>
          <p:nvPr/>
        </p:nvSpPr>
        <p:spPr>
          <a:xfrm>
            <a:off x="1635755" y="5086771"/>
            <a:ext cx="9353006"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What is the information coded by various neural responses? </a:t>
            </a:r>
            <a:endParaRPr/>
          </a:p>
          <a:p>
            <a:pPr marL="457200" marR="0" lvl="0" indent="-457200" algn="l" rtl="0">
              <a:spcBef>
                <a:spcPts val="0"/>
              </a:spcBef>
              <a:spcAft>
                <a:spcPts val="0"/>
              </a:spcAft>
              <a:buClr>
                <a:schemeClr val="dk1"/>
              </a:buClr>
              <a:buSzPts val="2400"/>
              <a:buFont typeface="Calibri"/>
              <a:buAutoNum type="alphaLcParenBoth"/>
            </a:pPr>
            <a:r>
              <a:rPr lang="en-US" sz="2400">
                <a:solidFill>
                  <a:schemeClr val="dk1"/>
                </a:solidFill>
                <a:latin typeface="Calibri"/>
                <a:ea typeface="Calibri"/>
                <a:cs typeface="Calibri"/>
                <a:sym typeface="Calibri"/>
              </a:rPr>
              <a:t>amplitude vs. time </a:t>
            </a:r>
            <a:endParaRPr/>
          </a:p>
          <a:p>
            <a:pPr marL="457200" marR="0" lvl="0" indent="-457200" algn="l" rtl="0">
              <a:spcBef>
                <a:spcPts val="0"/>
              </a:spcBef>
              <a:spcAft>
                <a:spcPts val="0"/>
              </a:spcAft>
              <a:buClr>
                <a:schemeClr val="dk1"/>
              </a:buClr>
              <a:buSzPts val="2400"/>
              <a:buFont typeface="Calibri"/>
              <a:buAutoNum type="alphaLcParenBoth"/>
            </a:pPr>
            <a:r>
              <a:rPr lang="en-US" sz="2400">
                <a:solidFill>
                  <a:schemeClr val="dk1"/>
                </a:solidFill>
                <a:latin typeface="Calibri"/>
                <a:ea typeface="Calibri"/>
                <a:cs typeface="Calibri"/>
                <a:sym typeface="Calibri"/>
              </a:rPr>
              <a:t>change / gradient vs. time </a:t>
            </a:r>
            <a:endParaRPr/>
          </a:p>
          <a:p>
            <a:pPr marL="457200" marR="0" lvl="0" indent="-457200" algn="l" rtl="0">
              <a:spcBef>
                <a:spcPts val="0"/>
              </a:spcBef>
              <a:spcAft>
                <a:spcPts val="0"/>
              </a:spcAft>
              <a:buClr>
                <a:schemeClr val="dk1"/>
              </a:buClr>
              <a:buSzPts val="2400"/>
              <a:buFont typeface="Calibri"/>
              <a:buAutoNum type="alphaLcParenBoth"/>
            </a:pPr>
            <a:r>
              <a:rPr lang="en-US" sz="2400">
                <a:solidFill>
                  <a:schemeClr val="dk1"/>
                </a:solidFill>
                <a:latin typeface="Calibri"/>
                <a:ea typeface="Calibri"/>
                <a:cs typeface="Calibri"/>
                <a:sym typeface="Calibri"/>
              </a:rPr>
              <a:t>gradient sign?</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32</Notes>
  <HiddenSlides>3</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EE746 Neuromorphic Engineering Lecture 4a:  Network of Neurons</vt:lpstr>
      <vt:lpstr>Overview</vt:lpstr>
      <vt:lpstr>Number of Neurons/Bodyweight</vt:lpstr>
      <vt:lpstr>Neural Network</vt:lpstr>
      <vt:lpstr>Neuronal Spiking Rate</vt:lpstr>
      <vt:lpstr>Visual Cortex Rate Coding</vt:lpstr>
      <vt:lpstr>Auditory Coding (Same Rate; Phase Match - synchrony)</vt:lpstr>
      <vt:lpstr>Evidence for rate vs. temporal code.</vt:lpstr>
      <vt:lpstr>Various types of responses for same input of skin touch – diverse representation </vt:lpstr>
      <vt:lpstr>One possibility of resolution: Rate vs temporal</vt:lpstr>
      <vt:lpstr>Neuron LIF : Coincidence Detector</vt:lpstr>
      <vt:lpstr>How accurate is spike timing?</vt:lpstr>
      <vt:lpstr>Simple SNN: Recognize</vt:lpstr>
      <vt:lpstr>Simple SNN: Learning </vt:lpstr>
      <vt:lpstr>A debug</vt:lpstr>
      <vt:lpstr>Navigation: Thermo-taxis</vt:lpstr>
      <vt:lpstr>Design a Chemo-taxis Neural Circuit</vt:lpstr>
      <vt:lpstr>Design a Chemo-taxis Neural Circuit</vt:lpstr>
      <vt:lpstr>Parallel to a PID controller</vt:lpstr>
      <vt:lpstr>Can you engineer a neuronal AND gate?</vt:lpstr>
      <vt:lpstr>Other dynamics: Escaping local minima</vt:lpstr>
      <vt:lpstr>Structure of the progress</vt:lpstr>
      <vt:lpstr>IF Neurons tune to the earliest spike by STDP</vt:lpstr>
      <vt:lpstr>Weight Change and post neuron spike latency evolution </vt:lpstr>
      <vt:lpstr>Further questions to establish generality</vt:lpstr>
      <vt:lpstr>Adding Jitter or Spontaneous activity</vt:lpstr>
      <vt:lpstr>Results</vt:lpstr>
      <vt:lpstr>Empirical demo of generality</vt:lpstr>
      <vt:lpstr>Selectivity </vt:lpstr>
      <vt:lpstr>IF vs LIF</vt:lpstr>
      <vt:lpstr>Random starting membrane potentials</vt:lpstr>
      <vt:lpstr>Noisy synapse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EE746 Neuromorphic Engineering Lecture 4a:  Network of Neurons</dc:title>
  <dc:creator>UG</dc:creator>
  <cp:revision>6</cp:revision>
  <dcterms:created xsi:type="dcterms:W3CDTF">2017-07-17T10:52:55Z</dcterms:created>
  <dcterms:modified xsi:type="dcterms:W3CDTF">2024-01-18T08:45:53Z</dcterms:modified>
</cp:coreProperties>
</file>